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310" r:id="rId2"/>
    <p:sldId id="256" r:id="rId3"/>
    <p:sldId id="257" r:id="rId4"/>
    <p:sldId id="258" r:id="rId5"/>
    <p:sldId id="259" r:id="rId6"/>
    <p:sldId id="260" r:id="rId7"/>
    <p:sldId id="272" r:id="rId8"/>
    <p:sldId id="271" r:id="rId9"/>
    <p:sldId id="281" r:id="rId10"/>
    <p:sldId id="280" r:id="rId11"/>
    <p:sldId id="279" r:id="rId12"/>
    <p:sldId id="284" r:id="rId13"/>
    <p:sldId id="288" r:id="rId14"/>
    <p:sldId id="298" r:id="rId15"/>
    <p:sldId id="299" r:id="rId16"/>
  </p:sldIdLst>
  <p:sldSz cx="13004800" cy="9753600"/>
  <p:notesSz cx="6797675" cy="9926638"/>
  <p:defaultTextStyle>
    <a:defPPr>
      <a:defRPr lang="en-US"/>
    </a:defPPr>
    <a:lvl1pPr algn="l" defTabSz="584200" rtl="0" eaLnBrk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1pPr>
    <a:lvl2pPr marL="342900" indent="114300" algn="l" defTabSz="584200" rtl="0" eaLnBrk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2pPr>
    <a:lvl3pPr marL="685800" indent="228600" algn="l" defTabSz="584200" rtl="0" eaLnBrk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3pPr>
    <a:lvl4pPr marL="1028700" indent="342900" algn="l" defTabSz="584200" rtl="0" eaLnBrk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4pPr>
    <a:lvl5pPr marL="1371600" indent="457200" algn="l" defTabSz="584200" rtl="0" eaLnBrk="0" fontAlgn="base" hangingPunct="0">
      <a:spcBef>
        <a:spcPct val="0"/>
      </a:spcBef>
      <a:spcAft>
        <a:spcPct val="0"/>
      </a:spcAft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5pPr>
    <a:lvl6pPr marL="22860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6pPr>
    <a:lvl7pPr marL="27432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7pPr>
    <a:lvl8pPr marL="32004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8pPr>
    <a:lvl9pPr marL="3657600" algn="l" defTabSz="914400" rtl="0" eaLnBrk="1" latinLnBrk="0" hangingPunct="1">
      <a:defRPr sz="3600" kern="1200">
        <a:solidFill>
          <a:srgbClr val="000000"/>
        </a:solidFill>
        <a:latin typeface="Helvetica Light" charset="0"/>
        <a:ea typeface="+mn-ea"/>
        <a:cs typeface="Helvetica Light" charset="0"/>
        <a:sym typeface="Helvetica Light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424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416" y="66"/>
      </p:cViewPr>
      <p:guideLst>
        <p:guide orient="horz" pos="3072"/>
        <p:guide pos="4096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12ABAFC5-3E2B-4A94-8A98-2556E3154C50}"/>
              </a:ext>
            </a:extLst>
          </p:cNvPr>
          <p:cNvSpPr>
            <a:spLocks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7A91ACD-4FDC-45CA-9D6B-3AE0EC2215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906357" y="4715153"/>
            <a:ext cx="4984962" cy="4466987"/>
          </a:xfrm>
          <a:prstGeom prst="rect">
            <a:avLst/>
          </a:prstGeom>
          <a:noFill/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>
                <a:sym typeface="Chalkboard SE" charset="0"/>
              </a:rPr>
              <a:t>Click to edit Master text styles</a:t>
            </a:r>
          </a:p>
          <a:p>
            <a:pPr lvl="1"/>
            <a:r>
              <a:rPr lang="en-US" noProof="0">
                <a:sym typeface="Chalkboard SE" charset="0"/>
              </a:rPr>
              <a:t>Second level</a:t>
            </a:r>
          </a:p>
          <a:p>
            <a:pPr lvl="2"/>
            <a:r>
              <a:rPr lang="en-US" noProof="0">
                <a:sym typeface="Chalkboard SE" charset="0"/>
              </a:rPr>
              <a:t>Third level</a:t>
            </a:r>
          </a:p>
          <a:p>
            <a:pPr lvl="3"/>
            <a:r>
              <a:rPr lang="en-US" noProof="0">
                <a:sym typeface="Chalkboard SE" charset="0"/>
              </a:rPr>
              <a:t>Fourth level</a:t>
            </a:r>
          </a:p>
          <a:p>
            <a:pPr lvl="4"/>
            <a:r>
              <a:rPr lang="en-US" noProof="0">
                <a:sym typeface="Chalkboard SE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1pPr>
    <a:lvl2pPr marL="3429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2pPr>
    <a:lvl3pPr marL="6858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3pPr>
    <a:lvl4pPr marL="10287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4pPr>
    <a:lvl5pPr marL="1371600" algn="l" defTabSz="457200" rtl="0" eaLnBrk="0" fontAlgn="base" hangingPunct="0">
      <a:lnSpc>
        <a:spcPts val="3500"/>
      </a:lnSpc>
      <a:spcBef>
        <a:spcPct val="0"/>
      </a:spcBef>
      <a:spcAft>
        <a:spcPct val="0"/>
      </a:spcAft>
      <a:defRPr sz="2400" kern="1200">
        <a:solidFill>
          <a:srgbClr val="572E2D"/>
        </a:solidFill>
        <a:latin typeface="Chalkboard SE" charset="0"/>
        <a:ea typeface="Chalkboard SE" charset="0"/>
        <a:cs typeface="Chalkboard SE" charset="0"/>
        <a:sym typeface="Chalkboard SE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65146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400A3815-18DE-4ACE-B777-FAFE3429524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A3D25823-3E31-48F5-ACFF-533BEB3DD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9EA6CF70-6559-4761-B0CC-D9367C88F74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40D34-7E2C-4008-8645-96AC75DB5F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7363" indent="-487363"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What Does it Mean?</a:t>
            </a:r>
          </a:p>
          <a:p>
            <a:pPr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n-US" dirty="0"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marL="487363" indent="-487363"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Let’s get some ideas down…</a:t>
            </a:r>
            <a:endParaRPr 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37C00844-1EBC-4979-BD7E-1B88B1453CD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C58AE8-C09C-45C8-AA4E-767EC198CA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7363" indent="-487363"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Some may think that client intimacy is NOT the only way to build a business or develop a loyal customer base.</a:t>
            </a:r>
          </a:p>
          <a:p>
            <a:pPr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n-US" dirty="0"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marL="487363" indent="-487363"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And….they would be right.</a:t>
            </a:r>
            <a:endParaRPr 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6BD54EDD-1663-4AC2-85FA-0BF0C50F476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9D560F-4040-4E75-A4E6-C7132E5DE3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1300163" eaLnBrk="1">
              <a:spcBef>
                <a:spcPts val="700"/>
              </a:spcBef>
              <a:spcAft>
                <a:spcPts val="4200"/>
              </a:spcAft>
              <a:buClr>
                <a:srgbClr val="000000"/>
              </a:buClr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Let’s have a look at some customer trends…</a:t>
            </a:r>
          </a:p>
          <a:p>
            <a:pPr algn="just" defTabSz="1300163" eaLnBrk="1">
              <a:spcBef>
                <a:spcPts val="700"/>
              </a:spcBef>
              <a:spcAft>
                <a:spcPts val="4200"/>
              </a:spcAft>
              <a:buClr>
                <a:srgbClr val="000000"/>
              </a:buClr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Customers …Your customers…are…</a:t>
            </a:r>
          </a:p>
          <a:p>
            <a:pPr marL="487363" indent="-487363" algn="just" defTabSz="1300163" eaLnBrk="1">
              <a:spcBef>
                <a:spcPts val="0"/>
              </a:spcBef>
              <a:spcAft>
                <a:spcPts val="18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More demanding</a:t>
            </a:r>
          </a:p>
          <a:p>
            <a:pPr marL="487363" indent="-487363" algn="just" defTabSz="1300163" eaLnBrk="1">
              <a:spcBef>
                <a:spcPts val="0"/>
              </a:spcBef>
              <a:spcAft>
                <a:spcPts val="18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Less loyal</a:t>
            </a:r>
          </a:p>
          <a:p>
            <a:pPr marL="487363" indent="-487363" algn="just" defTabSz="1300163" eaLnBrk="1">
              <a:spcBef>
                <a:spcPts val="0"/>
              </a:spcBef>
              <a:spcAft>
                <a:spcPts val="18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In a never ending hunt for best price, convenience and service.</a:t>
            </a:r>
            <a:endParaRPr 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5AD5DECE-ECF0-4A0E-8301-C829468104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112D79-653E-4782-8B49-2CB228DE84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7363" indent="-487363" algn="just" defTabSz="1300163" eaLnBrk="1">
              <a:spcBef>
                <a:spcPts val="0"/>
              </a:spcBef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What’s changed?</a:t>
            </a:r>
          </a:p>
          <a:p>
            <a:pPr algn="just" defTabSz="1300163" eaLnBrk="1">
              <a:spcBef>
                <a:spcPts val="0"/>
              </a:spcBef>
              <a:buClr>
                <a:srgbClr val="000000"/>
              </a:buClr>
              <a:defRPr/>
            </a:pPr>
            <a:endParaRPr lang="en-US" dirty="0"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marL="487363" indent="-487363" algn="just" defTabSz="1300163" eaLnBrk="1">
              <a:spcBef>
                <a:spcPts val="0"/>
              </a:spcBef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>
                <a:latin typeface="Arial" pitchFamily="34" charset="0"/>
                <a:cs typeface="Arial" pitchFamily="34" charset="0"/>
                <a:sym typeface="Arial" pitchFamily="34" charset="0"/>
              </a:rPr>
              <a:t>Customer connection used to come in three very simple ways.</a:t>
            </a:r>
            <a:endParaRPr 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D13C3466-2BA8-464A-96C8-DDC774974F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4ADF8A1C-6967-4D78-B670-ACC5312E1D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/>
              <a:t>There are 3 basic models of a customer focused market approach.</a:t>
            </a:r>
          </a:p>
          <a:p>
            <a:endParaRPr lang="en-AU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A5B7C640-2F6B-4717-9304-7DBCFC7318A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085D0EF5-DC4E-40D8-8E05-64E055B6C4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 defTabSz="1300163" eaLnBrk="1">
              <a:spcBef>
                <a:spcPts val="700"/>
              </a:spcBef>
              <a:buClr>
                <a:srgbClr val="000000"/>
              </a:buClr>
            </a:pPr>
            <a:r>
              <a:rPr lang="en-US" altLang="en-US" dirty="0"/>
              <a:t>Focus 1 - Operational Excellence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</a:pPr>
            <a:endParaRPr lang="en-US" altLang="en-US" dirty="0"/>
          </a:p>
          <a:p>
            <a:pPr marL="1630363" lvl="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 dirty="0"/>
              <a:t>Seeks to dominate in terms of price and convenience</a:t>
            </a:r>
          </a:p>
          <a:p>
            <a:pPr marL="1630363" lvl="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 dirty="0"/>
              <a:t>Tends to offer middle of the line products at best prices.</a:t>
            </a:r>
          </a:p>
          <a:p>
            <a:pPr defTabSz="1300163"/>
            <a:endParaRPr lang="en-AU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738F2708-70BE-41A0-B552-27E9E25758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1652293C-5126-4E58-93A5-3088B81B75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 defTabSz="1300163" eaLnBrk="1">
              <a:spcBef>
                <a:spcPts val="700"/>
              </a:spcBef>
              <a:buClr>
                <a:srgbClr val="000000"/>
              </a:buClr>
            </a:pPr>
            <a:r>
              <a:rPr lang="en-US" altLang="en-US"/>
              <a:t>Focus 2- Product Leadership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</a:pPr>
            <a:endParaRPr lang="en-US" altLang="en-US"/>
          </a:p>
          <a:p>
            <a:pPr marL="1249363" lvl="2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/>
              <a:t>Constantly innovating to produce better products and staying ahead of the market. </a:t>
            </a:r>
          </a:p>
          <a:p>
            <a:pPr marL="1249363" lvl="2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/>
              <a:t>Service customers who are less sensitive to price.</a:t>
            </a:r>
          </a:p>
          <a:p>
            <a:pPr defTabSz="1300163"/>
            <a:endParaRPr lang="en-AU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BECCDC56-79F8-4F8F-86B1-034ED400D4D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F68EE491-597B-4A98-8A92-FDC1448455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rnd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 defTabSz="1300163" eaLnBrk="1">
              <a:spcBef>
                <a:spcPts val="700"/>
              </a:spcBef>
              <a:buClr>
                <a:srgbClr val="000000"/>
              </a:buClr>
            </a:pPr>
            <a:r>
              <a:rPr lang="en-US" altLang="en-US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Focus 3 - Client Intimacy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marL="1249363" lvl="2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/>
              <a:t>Aim to satisfy the needs of each customer as opposed to the whole market.</a:t>
            </a:r>
          </a:p>
          <a:p>
            <a:pPr marL="1249363" lvl="2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/>
              <a:t>Constantly adapting based on specific definition of the customer.</a:t>
            </a:r>
          </a:p>
          <a:p>
            <a:pPr marL="1249363" lvl="2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/>
              <a:t>Cultivates relationships.</a:t>
            </a:r>
          </a:p>
          <a:p>
            <a:pPr marL="1249363" lvl="2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</a:pPr>
            <a:r>
              <a:rPr lang="en-US" altLang="en-US"/>
              <a:t>Specialises in meeting needs that are sometimes only known to them.</a:t>
            </a:r>
          </a:p>
          <a:p>
            <a:pPr defTabSz="1300163"/>
            <a:endParaRPr lang="en-AU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3CD3035D-B560-48D1-A6D1-E444D2D0AF9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57C472-D72E-4B81-800F-16CB58DDB7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r>
              <a:rPr lang="en-US" altLang="en-US" dirty="0"/>
              <a:t>Which model works best?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altLang="en-US" dirty="0"/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r>
              <a:rPr lang="en-US" altLang="en-US" dirty="0"/>
              <a:t>Don’t just take my word for it…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altLang="en-US" dirty="0"/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r>
              <a:rPr lang="en-US" altLang="en-US" dirty="0"/>
              <a:t>In a recent European Business Study major businesses were surveyed on the three models.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altLang="en-US" dirty="0"/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r>
              <a:rPr lang="en-US" altLang="en-US" dirty="0"/>
              <a:t>Here are the results…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altLang="en-US" dirty="0"/>
          </a:p>
          <a:p>
            <a:pPr marL="48736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altLang="en-US" dirty="0"/>
              <a:t>14%  Product Leadership</a:t>
            </a:r>
          </a:p>
          <a:p>
            <a:pPr marL="48736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altLang="en-US" dirty="0"/>
              <a:t>30% Operational Excellence</a:t>
            </a:r>
          </a:p>
          <a:p>
            <a:pPr marL="48736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altLang="en-US" dirty="0"/>
              <a:t>56% Client Intimacy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alt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4AFAC083-1809-4124-8CCB-B54D7B36C69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9AD14C-CEFE-4F3B-94F8-820942CA79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7363" indent="-487363" defTabSz="1300163" eaLnBrk="1">
              <a:spcBef>
                <a:spcPts val="700"/>
              </a:spcBef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/>
              <a:t>Client Intimacy is how a company differentiates itself in the eyes of its customers.</a:t>
            </a:r>
          </a:p>
          <a:p>
            <a:pPr marL="487363" indent="-487363" defTabSz="1300163" eaLnBrk="1">
              <a:spcBef>
                <a:spcPts val="700"/>
              </a:spcBef>
              <a:buClr>
                <a:srgbClr val="000000"/>
              </a:buClr>
              <a:buFont typeface="TimesNewRomanPSMT" charset="0"/>
              <a:buChar char="•"/>
              <a:defRPr/>
            </a:pPr>
            <a:endParaRPr lang="en-US" dirty="0"/>
          </a:p>
          <a:p>
            <a:pPr marL="487363" indent="-487363" defTabSz="1300163" eaLnBrk="1">
              <a:spcBef>
                <a:spcPts val="700"/>
              </a:spcBef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/>
              <a:t>So in your business … you all become …</a:t>
            </a:r>
          </a:p>
          <a:p>
            <a:pPr marL="487363" indent="-487363" defTabSz="1300163" eaLnBrk="1">
              <a:spcBef>
                <a:spcPts val="700"/>
              </a:spcBef>
              <a:buClr>
                <a:srgbClr val="000000"/>
              </a:buClr>
              <a:buFont typeface="TimesNewRomanPSMT" charset="0"/>
              <a:buChar char="•"/>
              <a:defRPr/>
            </a:pPr>
            <a:endParaRPr lang="en-US" dirty="0"/>
          </a:p>
          <a:p>
            <a:pPr defTabSz="1300163" eaLnBrk="1">
              <a:spcBef>
                <a:spcPts val="700"/>
              </a:spcBef>
              <a:buClr>
                <a:srgbClr val="000000"/>
              </a:buClr>
              <a:defRPr/>
            </a:pPr>
            <a:r>
              <a:rPr lang="en-US" dirty="0"/>
              <a:t>                               CRO’s</a:t>
            </a:r>
          </a:p>
          <a:p>
            <a:pPr marL="48736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altLang="en-US" dirty="0"/>
              <a:t>CRO’s of the Company</a:t>
            </a:r>
          </a:p>
          <a:p>
            <a:pPr marL="487363" indent="-487363" algn="just" defTabSz="1300163" eaLnBrk="1">
              <a:spcAft>
                <a:spcPts val="240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altLang="en-US" dirty="0"/>
              <a:t>NOT of you!</a:t>
            </a:r>
          </a:p>
          <a:p>
            <a:pPr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D3892644-736B-45AF-B0F7-E3888803FC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4E90D2-0EA0-4378-BD6E-50AFF32B2E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87363" indent="-487363"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/>
              <a:t>So…development of a client intimacy strategy involves a transformation of business models.</a:t>
            </a:r>
          </a:p>
          <a:p>
            <a:pPr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en-US" dirty="0"/>
          </a:p>
          <a:p>
            <a:pPr marL="487363" indent="-487363" algn="just" defTabSz="1300163" eaLnBrk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TimesNewRomanPSMT" charset="0"/>
              <a:buChar char="•"/>
              <a:defRPr/>
            </a:pPr>
            <a:r>
              <a:rPr lang="en-US" dirty="0"/>
              <a:t>What is the biggest factor?</a:t>
            </a:r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39526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39543AAD-1215-43F3-8926-DF3645F1194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D796D7-13B3-4CED-AEA4-E27409B0C1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r>
              <a:rPr lang="en-US" dirty="0"/>
              <a:t>Let’s look at how we implement that new strategy…</a:t>
            </a:r>
          </a:p>
          <a:p>
            <a:pPr algn="just" defTabSz="1300163" eaLnBrk="1">
              <a:spcBef>
                <a:spcPts val="700"/>
              </a:spcBef>
              <a:buClr>
                <a:srgbClr val="000000"/>
              </a:buClr>
              <a:defRPr/>
            </a:pPr>
            <a:endParaRPr lang="en-US" dirty="0"/>
          </a:p>
          <a:p>
            <a:pPr marL="742950" indent="-742950" algn="just" defTabSz="1300163" eaLnBrk="1"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n-US" dirty="0"/>
              <a:t>Simplify the client experience…(make it easy to do business with you).</a:t>
            </a:r>
          </a:p>
          <a:p>
            <a:pPr marL="742950" indent="-742950" algn="just" defTabSz="1300163" eaLnBrk="1"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Font typeface="+mj-lt"/>
              <a:buAutoNum type="arabicPeriod"/>
              <a:defRPr/>
            </a:pPr>
            <a:r>
              <a:rPr lang="en-US" dirty="0" err="1"/>
              <a:t>Personalise</a:t>
            </a:r>
            <a:r>
              <a:rPr lang="en-US" dirty="0"/>
              <a:t> the company client relationship.</a:t>
            </a:r>
          </a:p>
          <a:p>
            <a:pPr marL="742950" indent="-742950" algn="just" defTabSz="1300163" eaLnBrk="1"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Font typeface="+mj-lt"/>
              <a:buAutoNum type="arabicPeriod"/>
              <a:defRPr/>
            </a:pPr>
            <a:endParaRPr lang="en-US" dirty="0"/>
          </a:p>
          <a:p>
            <a:pPr algn="just" defTabSz="1300163" eaLnBrk="1"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Font typeface="+mj-lt"/>
              <a:buNone/>
              <a:defRPr/>
            </a:pPr>
            <a:r>
              <a:rPr lang="en-US" altLang="en-US" dirty="0"/>
              <a:t>Just in case you thinks it’s just me, here are a few little companies now adopting the Client Intimacy Business Development Model..</a:t>
            </a:r>
          </a:p>
          <a:p>
            <a:pPr algn="just" defTabSz="1300163" eaLnBrk="1">
              <a:spcBef>
                <a:spcPts val="0"/>
              </a:spcBef>
              <a:spcAft>
                <a:spcPts val="2400"/>
              </a:spcAft>
              <a:buClr>
                <a:srgbClr val="000000"/>
              </a:buClr>
              <a:buFont typeface="+mj-lt"/>
              <a:buNone/>
              <a:defRPr/>
            </a:pPr>
            <a:endParaRPr lang="en-US" dirty="0"/>
          </a:p>
          <a:p>
            <a:pPr>
              <a:defRPr/>
            </a:pPr>
            <a:endParaRPr lang="en-A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AU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227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96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365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00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768600"/>
            <a:ext cx="5156200" cy="5715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697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024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32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664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685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>
              <a:sym typeface="Helvetica Light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8827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394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18600" y="254000"/>
            <a:ext cx="2616200" cy="8229600"/>
          </a:xfrm>
        </p:spPr>
        <p:txBody>
          <a:bodyPr vert="eaVert"/>
          <a:lstStyle/>
          <a:p>
            <a:r>
              <a:rPr lang="en-AU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0000" y="254000"/>
            <a:ext cx="7696200" cy="8229600"/>
          </a:xfrm>
        </p:spPr>
        <p:txBody>
          <a:bodyPr vert="eaVert"/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06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009E1B8B-4D70-44E1-A97F-EB6BA4B62CAF}"/>
              </a:ext>
            </a:extLst>
          </p:cNvPr>
          <p:cNvSpPr>
            <a:spLocks/>
          </p:cNvSpPr>
          <p:nvPr>
            <p:ph type="title"/>
          </p:nvPr>
        </p:nvSpPr>
        <p:spPr bwMode="auto">
          <a:xfrm>
            <a:off x="1270000" y="254000"/>
            <a:ext cx="10464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Helvetica Light" charset="0"/>
              </a:rPr>
              <a:t>Click to edit Master title style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63D83676-F994-4EBF-94AB-DF0CBEA14B19}"/>
              </a:ext>
            </a:extLst>
          </p:cNvPr>
          <p:cNvSpPr>
            <a:spLocks/>
          </p:cNvSpPr>
          <p:nvPr>
            <p:ph type="body" idx="1"/>
          </p:nvPr>
        </p:nvSpPr>
        <p:spPr bwMode="auto">
          <a:xfrm>
            <a:off x="1270000" y="2768600"/>
            <a:ext cx="104648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>
                <a:sym typeface="Helvetica Light" charset="0"/>
              </a:rPr>
              <a:t>Click to edit Master text styles</a:t>
            </a:r>
          </a:p>
          <a:p>
            <a:pPr lvl="1"/>
            <a:r>
              <a:rPr lang="en-US" altLang="en-US">
                <a:sym typeface="Helvetica Light" charset="0"/>
              </a:rPr>
              <a:t>Second level</a:t>
            </a:r>
          </a:p>
          <a:p>
            <a:pPr lvl="2"/>
            <a:r>
              <a:rPr lang="en-US" altLang="en-US">
                <a:sym typeface="Helvetica Light" charset="0"/>
              </a:rPr>
              <a:t>Third level</a:t>
            </a:r>
          </a:p>
          <a:p>
            <a:pPr lvl="3"/>
            <a:r>
              <a:rPr lang="en-US" altLang="en-US">
                <a:sym typeface="Helvetica Light" charset="0"/>
              </a:rPr>
              <a:t>Fourth level</a:t>
            </a:r>
          </a:p>
          <a:p>
            <a:pPr lvl="4"/>
            <a:r>
              <a:rPr lang="en-US" altLang="en-US">
                <a:sym typeface="Helvetica Light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+mj-lt"/>
          <a:ea typeface="+mj-ea"/>
          <a:cs typeface="+mj-cs"/>
          <a:sym typeface="Helvetica Light" charset="0"/>
        </a:defRPr>
      </a:lvl1pPr>
      <a:lvl2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2pPr>
      <a:lvl3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3pPr>
      <a:lvl4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4pPr>
      <a:lvl5pPr algn="ctr" defTabSz="584200" rtl="0" eaLnBrk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5pPr>
      <a:lvl6pPr marL="457200" algn="ctr" defTabSz="584200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6pPr>
      <a:lvl7pPr marL="914400" algn="ctr" defTabSz="584200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7pPr>
      <a:lvl8pPr marL="1371600" algn="ctr" defTabSz="584200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8pPr>
      <a:lvl9pPr marL="1828800" algn="ctr" defTabSz="584200" rtl="0" fontAlgn="base" hangingPunct="0">
        <a:spcBef>
          <a:spcPct val="0"/>
        </a:spcBef>
        <a:spcAft>
          <a:spcPct val="0"/>
        </a:spcAft>
        <a:defRPr sz="8000">
          <a:solidFill>
            <a:srgbClr val="000000"/>
          </a:solidFill>
          <a:latin typeface="Helvetica Light" charset="0"/>
          <a:ea typeface="Helvetica Light" charset="0"/>
          <a:cs typeface="Helvetica Light" charset="0"/>
          <a:sym typeface="Helvetica Light" charset="0"/>
        </a:defRPr>
      </a:lvl9pPr>
    </p:titleStyle>
    <p:bodyStyle>
      <a:lvl1pPr marL="381000" indent="-381000" algn="l" defTabSz="584200" rtl="0" eaLnBrk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1pPr>
      <a:lvl2pPr marL="762000" indent="-381000" algn="l" defTabSz="584200" rtl="0" eaLnBrk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2pPr>
      <a:lvl3pPr marL="1143000" indent="-381000" algn="l" defTabSz="584200" rtl="0" eaLnBrk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3pPr>
      <a:lvl4pPr marL="1524000" indent="-381000" algn="l" defTabSz="584200" rtl="0" eaLnBrk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4pPr>
      <a:lvl5pPr marL="1905000" indent="-381000" algn="l" defTabSz="584200" rtl="0" eaLnBrk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5pPr>
      <a:lvl6pPr marL="2362200" indent="-381000" algn="l" defTabSz="584200" rtl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6pPr>
      <a:lvl7pPr marL="2819400" indent="-381000" algn="l" defTabSz="584200" rtl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7pPr>
      <a:lvl8pPr marL="3276600" indent="-381000" algn="l" defTabSz="584200" rtl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8pPr>
      <a:lvl9pPr marL="3733800" indent="-381000" algn="l" defTabSz="584200" rtl="0" fontAlgn="base" hangingPunct="0">
        <a:spcBef>
          <a:spcPts val="4200"/>
        </a:spcBef>
        <a:spcAft>
          <a:spcPct val="0"/>
        </a:spcAft>
        <a:buSzPct val="100000"/>
        <a:buChar char="•"/>
        <a:defRPr sz="3800">
          <a:solidFill>
            <a:srgbClr val="000000"/>
          </a:solidFill>
          <a:latin typeface="+mn-lt"/>
          <a:ea typeface="+mn-ea"/>
          <a:cs typeface="+mn-cs"/>
          <a:sym typeface="Helvetica Light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5A686F-2464-4A75-A9DB-355D98D2903C}"/>
              </a:ext>
            </a:extLst>
          </p:cNvPr>
          <p:cNvSpPr/>
          <p:nvPr/>
        </p:nvSpPr>
        <p:spPr>
          <a:xfrm>
            <a:off x="3622675" y="3292475"/>
            <a:ext cx="5930900" cy="1754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CLIENT INTIMACY </a:t>
            </a:r>
          </a:p>
          <a:p>
            <a:pPr algn="ctr">
              <a:defRPr/>
            </a:pPr>
            <a:r>
              <a:rPr lang="en-US" sz="5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PRESENTATION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E900F1-62C4-4B96-A6E2-496C557934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21"/>
    </mc:Choice>
    <mc:Fallback>
      <p:transition spd="slow" advTm="17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Content Placeholder 1">
            <a:extLst>
              <a:ext uri="{FF2B5EF4-FFF2-40B4-BE49-F238E27FC236}">
                <a16:creationId xmlns:a16="http://schemas.microsoft.com/office/drawing/2014/main" id="{6B50ADE0-208D-4C60-82F6-931714D0E46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r="6822"/>
          <a:stretch>
            <a:fillRect/>
          </a:stretch>
        </p:blipFill>
        <p:spPr>
          <a:xfrm>
            <a:off x="9525" y="-4763"/>
            <a:ext cx="14114463" cy="10277476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D0753AF-CC8C-4F1B-B9EC-C143DED95975}"/>
              </a:ext>
            </a:extLst>
          </p:cNvPr>
          <p:cNvSpPr/>
          <p:nvPr/>
        </p:nvSpPr>
        <p:spPr>
          <a:xfrm rot="21243142">
            <a:off x="-360041" y="6035077"/>
            <a:ext cx="14833648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CLIENT INTIMACY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B5D533A-3330-4375-8150-13E001BFB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2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ontent Placeholder 2">
            <a:extLst>
              <a:ext uri="{FF2B5EF4-FFF2-40B4-BE49-F238E27FC236}">
                <a16:creationId xmlns:a16="http://schemas.microsoft.com/office/drawing/2014/main" id="{4D36B3C0-86F0-426A-A528-037DD5CA68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4" r="8183"/>
          <a:stretch>
            <a:fillRect/>
          </a:stretch>
        </p:blipFill>
        <p:spPr>
          <a:xfrm>
            <a:off x="-50800" y="0"/>
            <a:ext cx="13055600" cy="9893300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1929AAF-10E9-49C0-8E7F-D58231E263E0}"/>
              </a:ext>
            </a:extLst>
          </p:cNvPr>
          <p:cNvSpPr/>
          <p:nvPr/>
        </p:nvSpPr>
        <p:spPr>
          <a:xfrm rot="21243142">
            <a:off x="-613696" y="7730826"/>
            <a:ext cx="14833648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DOES IT MEAN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EDB9E49-9E70-42C0-BB9C-E67F6E763D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52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681AF6B7-F4C9-4064-BA95-970689D38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4750" y="1981200"/>
            <a:ext cx="10755313" cy="6170613"/>
          </a:xfrm>
        </p:spPr>
        <p:txBody>
          <a:bodyPr lIns="126435" tIns="72248" rIns="126435" bIns="72248" anchor="t"/>
          <a:lstStyle/>
          <a:p>
            <a:pPr marL="0" indent="0" algn="just" defTabSz="1300163" eaLnBrk="1">
              <a:spcBef>
                <a:spcPct val="0"/>
              </a:spcBef>
              <a:buClr>
                <a:srgbClr val="000000"/>
              </a:buClr>
              <a:buFontTx/>
              <a:buNone/>
            </a:pPr>
            <a:r>
              <a:rPr lang="en-US" altLang="en-US"/>
              <a:t>Loyal Customer Base</a:t>
            </a:r>
          </a:p>
        </p:txBody>
      </p:sp>
      <p:pic>
        <p:nvPicPr>
          <p:cNvPr id="8195" name="Picture 1">
            <a:extLst>
              <a:ext uri="{FF2B5EF4-FFF2-40B4-BE49-F238E27FC236}">
                <a16:creationId xmlns:a16="http://schemas.microsoft.com/office/drawing/2014/main" id="{AF08A80F-0F02-4136-A346-6FA3E0BF967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7"/>
          <a:stretch>
            <a:fillRect/>
          </a:stretch>
        </p:blipFill>
        <p:spPr bwMode="auto">
          <a:xfrm>
            <a:off x="-338138" y="1588"/>
            <a:ext cx="13342938" cy="977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A79B928-F12C-4FB2-ABED-477C03037640}"/>
              </a:ext>
            </a:extLst>
          </p:cNvPr>
          <p:cNvSpPr/>
          <p:nvPr/>
        </p:nvSpPr>
        <p:spPr>
          <a:xfrm rot="21243142">
            <a:off x="-1210681" y="6331037"/>
            <a:ext cx="14965265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LOYAL CUSTOMER BASE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A07E50-CCE8-404A-AC89-0A0E9C0884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404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38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686C98AB-466A-4E90-BDC6-B43509DC6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4750" y="628650"/>
            <a:ext cx="10755313" cy="7523163"/>
          </a:xfrm>
        </p:spPr>
        <p:txBody>
          <a:bodyPr lIns="126435" tIns="72248" rIns="126435" bIns="72248" anchor="t"/>
          <a:lstStyle/>
          <a:p>
            <a:pPr marL="0" indent="0" algn="just" defTabSz="1300163" eaLnBrk="1">
              <a:spcBef>
                <a:spcPts val="700"/>
              </a:spcBef>
              <a:spcAft>
                <a:spcPts val="4200"/>
              </a:spcAft>
              <a:buClr>
                <a:srgbClr val="000000"/>
              </a:buClr>
              <a:buFontTx/>
              <a:buNone/>
            </a:pPr>
            <a:r>
              <a:rPr lang="en-US" altLang="en-US"/>
              <a:t>Customer Trends</a:t>
            </a: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7BC6D1E6-0409-4027-B903-0B05EEAD12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8863" y="0"/>
            <a:ext cx="14690726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2EB7A91-CF67-437B-9601-3FF2FC38480D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CUSTOMER TRENDS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3764F09-4549-43A0-8634-AB120348AE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68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4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>
            <a:extLst>
              <a:ext uri="{FF2B5EF4-FFF2-40B4-BE49-F238E27FC236}">
                <a16:creationId xmlns:a16="http://schemas.microsoft.com/office/drawing/2014/main" id="{C704FEE9-52CF-43C8-A00A-0900A2FBC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4750" y="2109788"/>
            <a:ext cx="10755313" cy="6042025"/>
          </a:xfrm>
        </p:spPr>
        <p:txBody>
          <a:bodyPr lIns="126435" tIns="72248" rIns="126435" bIns="72248" anchor="t"/>
          <a:lstStyle/>
          <a:p>
            <a:pPr marL="0" indent="0" algn="just" defTabSz="1300163" eaLnBrk="1">
              <a:spcBef>
                <a:spcPct val="0"/>
              </a:spcBef>
              <a:buClr>
                <a:srgbClr val="000000"/>
              </a:buClr>
              <a:buFontTx/>
              <a:buNone/>
            </a:pPr>
            <a:r>
              <a:rPr lang="en-US" altLang="en-US"/>
              <a:t>What’s Changed?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3FAE8773-88D4-433A-A495-B884EC105F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3" r="6812"/>
          <a:stretch>
            <a:fillRect/>
          </a:stretch>
        </p:blipFill>
        <p:spPr bwMode="auto">
          <a:xfrm>
            <a:off x="-409575" y="0"/>
            <a:ext cx="14312900" cy="976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C1081EC-F10A-4EA9-AB93-C24D3F89CEF4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WHATS CHANGED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208C03F-A119-46AB-888A-CFC2BC2697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5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43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>
            <a:extLst>
              <a:ext uri="{FF2B5EF4-FFF2-40B4-BE49-F238E27FC236}">
                <a16:creationId xmlns:a16="http://schemas.microsoft.com/office/drawing/2014/main" id="{DAD304B8-9C81-4A45-A4AA-CBBDCF44B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89C7CD0-AE90-4578-8A3E-40B8C0AF8908}"/>
              </a:ext>
            </a:extLst>
          </p:cNvPr>
          <p:cNvSpPr/>
          <p:nvPr/>
        </p:nvSpPr>
        <p:spPr>
          <a:xfrm rot="21243142">
            <a:off x="-1120523" y="5335901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CUSTOMER FOCUSED APPROACH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0970A5B-10C2-453B-91B6-F2C1CC170C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466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52AAEA37-C9B4-423C-8DF1-E80BC193A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2963" y="-14288"/>
            <a:ext cx="15438438" cy="972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EE1F677-B0C2-40DD-824C-30AC8C756969}"/>
              </a:ext>
            </a:extLst>
          </p:cNvPr>
          <p:cNvSpPr/>
          <p:nvPr/>
        </p:nvSpPr>
        <p:spPr>
          <a:xfrm rot="21243142">
            <a:off x="-1055318" y="6488030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OPERATIONAL EXCELLENCE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E4AB41-38D6-4D90-97B7-CDF87A5257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245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>
            <a:extLst>
              <a:ext uri="{FF2B5EF4-FFF2-40B4-BE49-F238E27FC236}">
                <a16:creationId xmlns:a16="http://schemas.microsoft.com/office/drawing/2014/main" id="{DF3A60E2-3493-480C-A767-C1D8F3AAB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AADB4E3-278B-400E-80CB-60D5871FDDA9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PRODUCT LEADERSHIP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1D5C7E-CC78-4F2F-B427-80A368AAD6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513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>
            <a:extLst>
              <a:ext uri="{FF2B5EF4-FFF2-40B4-BE49-F238E27FC236}">
                <a16:creationId xmlns:a16="http://schemas.microsoft.com/office/drawing/2014/main" id="{74C957D5-704D-4837-B6AE-840FC35D3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238" y="0"/>
            <a:ext cx="13249276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A98D3C2-0CB0-411B-999A-7867F7E246D5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CLIENT INTIMACY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DC5AF1-B2E1-459E-9B36-3DF9CCD1D7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186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>
            <a:extLst>
              <a:ext uri="{FF2B5EF4-FFF2-40B4-BE49-F238E27FC236}">
                <a16:creationId xmlns:a16="http://schemas.microsoft.com/office/drawing/2014/main" id="{2AD26621-550F-47B4-BDCA-BE419D6F8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91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E0E890-037B-48A6-9BF4-3CFDEDDEF8BB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WHICH IS BEST?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A25957E-ABED-4C15-9310-936D10466A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666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>
            <a:extLst>
              <a:ext uri="{FF2B5EF4-FFF2-40B4-BE49-F238E27FC236}">
                <a16:creationId xmlns:a16="http://schemas.microsoft.com/office/drawing/2014/main" id="{5312EC51-3C99-4E08-BD46-8465FDE7E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114338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D2A614B-D17E-4AF3-AB96-CF9B6671A431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CHIEF REPUTATION OFFICERS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B4A8898-89C1-449C-A80D-44B1A5CE3E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30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>
            <a:extLst>
              <a:ext uri="{FF2B5EF4-FFF2-40B4-BE49-F238E27FC236}">
                <a16:creationId xmlns:a16="http://schemas.microsoft.com/office/drawing/2014/main" id="{12D3A9EE-CDD3-4CF9-A6F2-7567E3146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619B25-3965-4887-AB99-03F2F08163BF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INTIMACY STRATEGY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0D57E96-2FD7-4715-927A-8F458D6AE1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4814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>
            <a:extLst>
              <a:ext uri="{FF2B5EF4-FFF2-40B4-BE49-F238E27FC236}">
                <a16:creationId xmlns:a16="http://schemas.microsoft.com/office/drawing/2014/main" id="{FC940BA5-332A-4076-8A6D-4BF1413A6E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95CC4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470E606-9030-4338-9B40-9B5257590D01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YOU….AND TEAMWORK!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C1FB4FB-1E7A-4184-AB52-55BF0C2DA1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312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>
            <a:extLst>
              <a:ext uri="{FF2B5EF4-FFF2-40B4-BE49-F238E27FC236}">
                <a16:creationId xmlns:a16="http://schemas.microsoft.com/office/drawing/2014/main" id="{A735B8D7-4EA7-4912-A311-D0AFACC3C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938"/>
            <a:ext cx="130048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AF103D6-E9EC-4455-A66B-85DB1664B536}"/>
              </a:ext>
            </a:extLst>
          </p:cNvPr>
          <p:cNvSpPr/>
          <p:nvPr/>
        </p:nvSpPr>
        <p:spPr>
          <a:xfrm rot="21243142">
            <a:off x="-1480563" y="6560038"/>
            <a:ext cx="15863353" cy="1015663"/>
          </a:xfrm>
          <a:prstGeom prst="rect">
            <a:avLst/>
          </a:prstGeom>
          <a:solidFill>
            <a:schemeClr val="tx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0" b="1" dirty="0">
                <a:ln w="0">
                  <a:solidFill>
                    <a:schemeClr val="bg1"/>
                  </a:solidFill>
                </a:ln>
                <a:solidFill>
                  <a:srgbClr val="FFFF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IMPLEMENT STRATEGY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D65C8BE-36A2-4537-B037-584E9A6B9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79300" y="89281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560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95CC4"/>
        </a:solidFill>
        <a:ln w="12700" cap="flat" cmpd="sng" algn="ctr">
          <a:noFill/>
          <a:prstDash val="solid"/>
          <a:miter lim="0"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Helvetica Light" charset="0"/>
            <a:ea typeface="Helvetica Light" charset="0"/>
            <a:cs typeface="Helvetica Light" charset="0"/>
            <a:sym typeface="Helvetica Light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95CC4"/>
        </a:solidFill>
        <a:ln w="12700" cap="flat" cmpd="sng" algn="ctr">
          <a:noFill/>
          <a:prstDash val="solid"/>
          <a:miter lim="0"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5842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Helvetica Light" charset="0"/>
            <a:ea typeface="Helvetica Light" charset="0"/>
            <a:cs typeface="Helvetica Light" charset="0"/>
            <a:sym typeface="Helvetica Light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399</Words>
  <Application>Microsoft Office PowerPoint</Application>
  <PresentationFormat>Custom</PresentationFormat>
  <Paragraphs>75</Paragraphs>
  <Slides>15</Slides>
  <Notes>15</Notes>
  <HiddenSlides>0</HiddenSlides>
  <MMClips>15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Helvetica Light</vt:lpstr>
      <vt:lpstr>Arial</vt:lpstr>
      <vt:lpstr>Chalkboard SE</vt:lpstr>
      <vt:lpstr>TimesNewRomanPSMT</vt:lpstr>
      <vt:lpstr>Calibri</vt:lpstr>
      <vt:lpstr>+mj-lt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Mark</dc:creator>
  <cp:lastModifiedBy>Mark Creedon</cp:lastModifiedBy>
  <cp:revision>25</cp:revision>
  <cp:lastPrinted>2018-09-17T04:35:48Z</cp:lastPrinted>
  <dcterms:created xsi:type="dcterms:W3CDTF">2011-11-14T11:30:46Z</dcterms:created>
  <dcterms:modified xsi:type="dcterms:W3CDTF">2018-09-17T05:01:13Z</dcterms:modified>
</cp:coreProperties>
</file>