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23" r:id="rId2"/>
    <p:sldId id="406" r:id="rId3"/>
    <p:sldId id="407" r:id="rId4"/>
    <p:sldId id="424" r:id="rId5"/>
    <p:sldId id="409" r:id="rId6"/>
    <p:sldId id="411" r:id="rId7"/>
    <p:sldId id="412" r:id="rId8"/>
    <p:sldId id="413" r:id="rId9"/>
    <p:sldId id="414" r:id="rId10"/>
    <p:sldId id="416" r:id="rId11"/>
    <p:sldId id="417" r:id="rId12"/>
    <p:sldId id="418" r:id="rId13"/>
    <p:sldId id="419" r:id="rId14"/>
    <p:sldId id="421" r:id="rId15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CC352E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8" d="100"/>
          <a:sy n="108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/>
          <a:lstStyle>
            <a:lvl1pPr algn="l">
              <a:defRPr sz="11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413" y="0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/>
          <a:lstStyle>
            <a:lvl1pPr algn="r">
              <a:defRPr sz="1100"/>
            </a:lvl1pPr>
          </a:lstStyle>
          <a:p>
            <a:pPr>
              <a:defRPr/>
            </a:pPr>
            <a:fld id="{DF757A0B-181F-48D7-B070-6B6404F4BB38}" type="datetimeFigureOut">
              <a:rPr lang="en-AU"/>
              <a:pPr>
                <a:defRPr/>
              </a:pPr>
              <a:t>17/08/2018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323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413" y="9429323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 anchor="b"/>
          <a:lstStyle>
            <a:lvl1pPr algn="r">
              <a:defRPr sz="1100"/>
            </a:lvl1pPr>
          </a:lstStyle>
          <a:p>
            <a:pPr>
              <a:defRPr/>
            </a:pPr>
            <a:fld id="{7E052FBA-CA9E-45B3-8E3A-A87431132FD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4954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/>
          <a:lstStyle>
            <a:lvl1pPr algn="l">
              <a:defRPr sz="1100" smtClean="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413" y="0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/>
          <a:lstStyle>
            <a:lvl1pPr algn="r">
              <a:defRPr sz="1100" smtClean="0"/>
            </a:lvl1pPr>
          </a:lstStyle>
          <a:p>
            <a:pPr>
              <a:defRPr/>
            </a:pPr>
            <a:fld id="{75993F55-BAF0-4BF3-B1DD-A7C27D820B76}" type="datetimeFigureOut">
              <a:rPr lang="en-AU"/>
              <a:pPr>
                <a:defRPr/>
              </a:pPr>
              <a:t>17/08/2018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2950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45" tIns="43772" rIns="87545" bIns="43772" rtlCol="0" anchor="ctr"/>
          <a:lstStyle/>
          <a:p>
            <a:pPr lvl="0"/>
            <a:endParaRPr lang="en-AU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200" y="4715484"/>
            <a:ext cx="5334692" cy="4467644"/>
          </a:xfrm>
          <a:prstGeom prst="rect">
            <a:avLst/>
          </a:prstGeom>
        </p:spPr>
        <p:txBody>
          <a:bodyPr vert="horz" lIns="87545" tIns="43772" rIns="87545" bIns="4377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323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 anchor="b"/>
          <a:lstStyle>
            <a:lvl1pPr algn="l">
              <a:defRPr sz="1100" smtClean="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413" y="9429323"/>
            <a:ext cx="2890228" cy="495676"/>
          </a:xfrm>
          <a:prstGeom prst="rect">
            <a:avLst/>
          </a:prstGeom>
        </p:spPr>
        <p:txBody>
          <a:bodyPr vert="horz" lIns="87545" tIns="43772" rIns="87545" bIns="43772" rtlCol="0" anchor="b"/>
          <a:lstStyle>
            <a:lvl1pPr algn="r">
              <a:defRPr sz="1100" smtClean="0"/>
            </a:lvl1pPr>
          </a:lstStyle>
          <a:p>
            <a:pPr>
              <a:defRPr/>
            </a:pPr>
            <a:fld id="{7967DDEC-C2D4-4177-A592-1C6D1D90109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6999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6F8C0-4759-4A1D-AED2-EA6AAB6C49A7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0605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How robust is your hiring technique?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What is the criteria?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How do you determine if they will fit?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Are the duties outlined and written down?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Can you clearly detail what you expect/demand of your people?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How do you reward good work?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How do you celebrate with the team?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Do you celebrate your successes?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10</a:t>
            </a:fld>
            <a:endParaRPr lang="en-A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2900" indent="-3429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Are you happy doing what you are doing?</a:t>
            </a:r>
          </a:p>
          <a:p>
            <a:pPr marL="342900" indent="-3429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Do you love what you do?</a:t>
            </a:r>
          </a:p>
          <a:p>
            <a:pPr marL="342900" indent="-3429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Are you motivated by the small wins in the business and in your team?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AU" sz="1200" dirty="0">
                <a:latin typeface="Cambria" pitchFamily="18" charset="0"/>
              </a:rPr>
              <a:t>Remember that you are a direct reflection of the business.</a:t>
            </a:r>
          </a:p>
          <a:p>
            <a:pPr marL="342900" indent="-342900" algn="just">
              <a:spcAft>
                <a:spcPts val="1200"/>
              </a:spcAft>
              <a:buFont typeface="Arial" pitchFamily="34" charset="0"/>
              <a:buChar char="•"/>
            </a:pPr>
            <a:endParaRPr lang="en-AU" sz="1200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11</a:t>
            </a:fld>
            <a:endParaRPr lang="en-A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914400" lvl="1" indent="-914400">
              <a:spcAft>
                <a:spcPts val="1200"/>
              </a:spcAft>
            </a:pPr>
            <a:r>
              <a:rPr lang="en-AU" sz="2400" dirty="0">
                <a:latin typeface="Cambria" pitchFamily="18" charset="0"/>
              </a:rPr>
              <a:t>So far we have looked at:</a:t>
            </a:r>
          </a:p>
          <a:p>
            <a:pPr>
              <a:spcAft>
                <a:spcPts val="1200"/>
              </a:spcAft>
            </a:pPr>
            <a:endParaRPr lang="en-AU" sz="1100" dirty="0">
              <a:latin typeface="Cambria" pitchFamily="18" charset="0"/>
            </a:endParaRP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Team culture in your business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What culture means to you and how you apply it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Breaking it down into 4 key areas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2400" dirty="0">
                <a:latin typeface="Cambria" pitchFamily="18" charset="0"/>
              </a:rPr>
              <a:t>How you rate in each of those 4 areas</a:t>
            </a:r>
          </a:p>
          <a:p>
            <a:pPr>
              <a:spcAft>
                <a:spcPts val="1200"/>
              </a:spcAft>
            </a:pPr>
            <a:endParaRPr lang="en-AU" sz="1600" dirty="0">
              <a:latin typeface="Cambria" pitchFamily="18" charset="0"/>
            </a:endParaRPr>
          </a:p>
          <a:p>
            <a:pPr>
              <a:spcAft>
                <a:spcPts val="1200"/>
              </a:spcAft>
            </a:pPr>
            <a:r>
              <a:rPr lang="en-AU" sz="2400" dirty="0">
                <a:latin typeface="Cambria" pitchFamily="18" charset="0"/>
              </a:rPr>
              <a:t>Now let’s look at what the culture in your business         looks like!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12</a:t>
            </a:fld>
            <a:endParaRPr lang="en-A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13</a:t>
            </a:fld>
            <a:endParaRPr lang="en-A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14</a:t>
            </a:fld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It can be positive and it can be negative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Culture evolves and changes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Culture is simply shared values and practices of the team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Culture varies from business to business</a:t>
            </a:r>
          </a:p>
          <a:p>
            <a:pPr>
              <a:spcAft>
                <a:spcPts val="1200"/>
              </a:spcAft>
            </a:pPr>
            <a:endParaRPr lang="en-AU" sz="1200" dirty="0">
              <a:latin typeface="Cambria" pitchFamily="18" charset="0"/>
            </a:endParaRPr>
          </a:p>
          <a:p>
            <a:pPr>
              <a:spcAft>
                <a:spcPts val="1200"/>
              </a:spcAft>
            </a:pPr>
            <a:r>
              <a:rPr lang="en-AU" sz="1200" dirty="0">
                <a:latin typeface="Cambria" pitchFamily="18" charset="0"/>
              </a:rPr>
              <a:t>Culture lives in your business right now!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2</a:t>
            </a:fld>
            <a:endParaRPr lang="en-A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team members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suppliers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customers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3</a:t>
            </a:fld>
            <a:endParaRPr lang="en-A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team members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suppliers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Listen to your customers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4</a:t>
            </a:fld>
            <a:endParaRPr lang="en-A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200"/>
              </a:spcAft>
            </a:pPr>
            <a:r>
              <a:rPr lang="en-AU" sz="1200" dirty="0">
                <a:latin typeface="Cambria" pitchFamily="18" charset="0"/>
              </a:rPr>
              <a:t>Here are some examples:</a:t>
            </a:r>
          </a:p>
          <a:p>
            <a:pPr lvl="0">
              <a:spcAft>
                <a:spcPts val="1200"/>
              </a:spcAft>
            </a:pPr>
            <a:endParaRPr lang="en-AU" sz="1200" dirty="0">
              <a:latin typeface="Cambria" pitchFamily="18" charset="0"/>
            </a:endParaRP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Mission clarity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Employee commitment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Fully empowered employees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High integrity workplace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Strong trust relationships 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Highly effective leadership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Performance-based compensation and reward programs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Customer-focused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Effective 360-degree communications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Commitment to learning and skill development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Emphasis on recruiting and retaining outstanding employees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High degree of adaptability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High accountability standards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Demonstrated support for innovation </a:t>
            </a:r>
            <a:endParaRPr lang="en-AU" dirty="0">
              <a:latin typeface="Cambria" pitchFamily="18" charset="0"/>
            </a:endParaRP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endParaRPr lang="en-AU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5</a:t>
            </a:fld>
            <a:endParaRPr lang="en-A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</a:pPr>
            <a:r>
              <a:rPr lang="en-AU" sz="1200" dirty="0">
                <a:latin typeface="Cambria" pitchFamily="18" charset="0"/>
              </a:rPr>
              <a:t>What are the values in your business?  </a:t>
            </a:r>
          </a:p>
          <a:p>
            <a:pPr>
              <a:spcAft>
                <a:spcPts val="1800"/>
              </a:spcAft>
            </a:pPr>
            <a:r>
              <a:rPr lang="en-AU" sz="1200" dirty="0">
                <a:latin typeface="Cambria" pitchFamily="18" charset="0"/>
              </a:rPr>
              <a:t>This is the core element of creating a culture.  </a:t>
            </a:r>
          </a:p>
          <a:p>
            <a:pPr>
              <a:spcAft>
                <a:spcPts val="1800"/>
              </a:spcAft>
            </a:pPr>
            <a:r>
              <a:rPr lang="en-AU" sz="1200" dirty="0">
                <a:latin typeface="Cambria" pitchFamily="18" charset="0"/>
              </a:rPr>
              <a:t>These values MUST mean something to you.  </a:t>
            </a:r>
          </a:p>
          <a:p>
            <a:pPr>
              <a:spcAft>
                <a:spcPts val="1800"/>
              </a:spcAft>
            </a:pPr>
            <a:r>
              <a:rPr lang="en-AU" sz="1200" dirty="0">
                <a:latin typeface="Cambria" pitchFamily="18" charset="0"/>
              </a:rPr>
              <a:t>You will be applying them daily to ‘build’ your company culture.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Understand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Be able to explain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Apply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Live by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Teach/preach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Defend it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Demand it</a:t>
            </a:r>
            <a:endParaRPr lang="en-AU" dirty="0"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6</a:t>
            </a:fld>
            <a:endParaRPr lang="en-A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AU" sz="1200" dirty="0">
                <a:latin typeface="Cambria" pitchFamily="18" charset="0"/>
              </a:rPr>
              <a:t>Team Ethos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AU" sz="1200" dirty="0">
                <a:latin typeface="Cambria" pitchFamily="18" charset="0"/>
              </a:rPr>
              <a:t>Retail Relationships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AU" sz="1200" dirty="0">
                <a:latin typeface="Cambria" pitchFamily="18" charset="0"/>
              </a:rPr>
              <a:t>Team Recruitment &amp; Retention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AU" sz="1200" dirty="0">
                <a:latin typeface="Cambria" pitchFamily="18" charset="0"/>
              </a:rPr>
              <a:t>You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7</a:t>
            </a:fld>
            <a:endParaRPr lang="en-A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sz="1200" dirty="0">
              <a:latin typeface="Cambria" pitchFamily="18" charset="0"/>
            </a:endParaRPr>
          </a:p>
          <a:p>
            <a:r>
              <a:rPr lang="en-AU" sz="1200" dirty="0">
                <a:latin typeface="Cambria" pitchFamily="18" charset="0"/>
              </a:rPr>
              <a:t>Pareto Principal</a:t>
            </a:r>
          </a:p>
          <a:p>
            <a:endParaRPr lang="en-AU" sz="1200" dirty="0">
              <a:latin typeface="Cambria" pitchFamily="18" charset="0"/>
            </a:endParaRP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Why do they come to work?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What motivates them?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Why do you employ them?</a:t>
            </a: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8</a:t>
            </a:fld>
            <a:endParaRPr lang="en-A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Do you have an attitude of helping the customer?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Do you offer solutions or just create more problems for the customer?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Are you prepared to support them in their decisions?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latin typeface="Cambria" pitchFamily="18" charset="0"/>
              </a:rPr>
              <a:t>How are they treated?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prstClr val="black"/>
                </a:solidFill>
                <a:latin typeface="Cambria" pitchFamily="18" charset="0"/>
              </a:rPr>
              <a:t>Is there an atmosphere where they feel  like they want to ‘buy’ what you are selling?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prstClr val="black"/>
                </a:solidFill>
                <a:latin typeface="Cambria" pitchFamily="18" charset="0"/>
              </a:rPr>
              <a:t>It is not just about selling your product  - you sell a lifestyle.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prstClr val="black"/>
                </a:solidFill>
                <a:latin typeface="Cambria" pitchFamily="18" charset="0"/>
              </a:rPr>
              <a:t>Do you give them a reason to return?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</a:pPr>
            <a:endParaRPr lang="en-AU" sz="1200" dirty="0">
              <a:solidFill>
                <a:prstClr val="black"/>
              </a:solidFill>
              <a:latin typeface="Cambria" pitchFamily="18" charset="0"/>
            </a:endParaRPr>
          </a:p>
          <a:p>
            <a:pPr>
              <a:spcBef>
                <a:spcPct val="0"/>
              </a:spcBef>
            </a:pPr>
            <a:endParaRPr lang="en-AU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11300" indent="-2735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094308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32031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69755" indent="-21886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40747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845201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82925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720648" indent="-2188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55F1EE-76C4-452A-9122-53F42AB8D2F4}" type="slidenum">
              <a:rPr lang="en-AU"/>
              <a:pPr eaLnBrk="1" hangingPunct="1"/>
              <a:t>9</a:t>
            </a:fld>
            <a:endParaRPr lang="en-A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1313-105D-415F-A40B-AD882BFFE988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D78EC-EB8F-43E4-9F5C-780BF0873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31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910CF-256D-43DA-BFAA-C9D14A717AE6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1DCD2-25F4-4B58-8925-1F8DE7EC77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0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3C697-14DD-4DE3-B113-A306F8CB80D4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7FC7-2C74-4306-BDAC-ACF3E9D439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7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394F3-F417-4F00-BE58-64CE02FE403D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919AA-740A-4527-8052-60AA1FA958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4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5F0CD-0640-493A-B48D-B3A036C659AB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42FAD-06BC-4C0C-8500-C16C2FC002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473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07135-261B-4C8F-8E96-116B34DC2B3B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7D5EF-51EB-49B2-BE13-6CCBC82B31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D153-C9D5-428D-A4E0-5ECC7FA890B4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EEDAC-B9FB-4BB3-97B2-A8CCF6805C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1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C0CA1-66F0-467D-9288-D4E4412F3691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1F1FD-9063-482A-A524-D752BC368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5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17D05-9683-4150-915D-0DD83FB102EE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BA0F1-6CEC-456D-B48C-8C0DD34107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9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59A90-FB74-48AB-AF5D-37C02DAEA47E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DDC1D-5D57-4A18-923F-A273E24962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7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4C35E-06EC-4591-8383-744ACDA13AB6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BF2F1-3A54-4589-9BC1-081844DAD6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808007-DDD8-45C5-9EBF-7AFA3D97D9AB}" type="datetime1">
              <a:rPr lang="en-US"/>
              <a:pPr>
                <a:defRPr/>
              </a:pPr>
              <a:t>8/17/2018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 dirty="0"/>
              <a:t>© COPYRIGHT 2011 Red Monkey Coaching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9E5823-A4B5-477B-A16E-7B7404F1D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Cathy\AppData\Local\Microsoft\Windows\Temporary Internet Files\Content.IE5\OPEN5ESR\MP900448712[1]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8" b="2408"/>
          <a:stretch/>
        </p:blipFill>
        <p:spPr bwMode="auto">
          <a:xfrm>
            <a:off x="1331640" y="27364"/>
            <a:ext cx="6224934" cy="56338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5589240"/>
            <a:ext cx="9143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AU" sz="5400" b="1" kern="1400" spc="-150" dirty="0">
                <a:solidFill>
                  <a:srgbClr val="7030A0"/>
                </a:solidFill>
                <a:latin typeface="Cambria"/>
                <a:ea typeface="Times New Roman"/>
                <a:cs typeface="Arial"/>
              </a:rPr>
              <a:t>Culture in Business</a:t>
            </a:r>
            <a:endParaRPr lang="en-AU" sz="5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7400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251520" y="260648"/>
            <a:ext cx="856895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Team Recruitment &amp; Retention</a:t>
            </a:r>
          </a:p>
        </p:txBody>
      </p:sp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6176" y="4005064"/>
            <a:ext cx="2410480" cy="17032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44622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476672"/>
            <a:ext cx="77768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You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1484784"/>
            <a:ext cx="2376263" cy="31294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01823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344816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1" algn="ctr"/>
            <a:endParaRPr lang="en-AU" sz="2400" b="1" dirty="0">
              <a:latin typeface="+mn-lt"/>
            </a:endParaRPr>
          </a:p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Summary</a:t>
            </a:r>
            <a:r>
              <a:rPr lang="en-AU" sz="4400" b="1" dirty="0">
                <a:solidFill>
                  <a:srgbClr val="D42427"/>
                </a:solidFill>
              </a:rPr>
              <a:t> </a:t>
            </a:r>
          </a:p>
          <a:p>
            <a:pPr marL="914400" lvl="1" indent="-914400">
              <a:spcAft>
                <a:spcPts val="1200"/>
              </a:spcAft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078099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74" b="16096"/>
          <a:stretch/>
        </p:blipFill>
        <p:spPr bwMode="auto">
          <a:xfrm>
            <a:off x="1426369" y="904379"/>
            <a:ext cx="6291263" cy="5548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7"/>
            <a:ext cx="734481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Culture Wheel</a:t>
            </a:r>
            <a:r>
              <a:rPr lang="en-AU" sz="4400" b="1" dirty="0">
                <a:solidFill>
                  <a:srgbClr val="D42427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7157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344816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1" algn="ctr"/>
            <a:endParaRPr lang="en-AU" sz="2400" b="1" dirty="0">
              <a:latin typeface="+mn-lt"/>
            </a:endParaRPr>
          </a:p>
          <a:p>
            <a:pPr marL="914400" lvl="0" indent="-914400"/>
            <a:endParaRPr lang="en-AU" dirty="0">
              <a:latin typeface="+mn-lt"/>
            </a:endParaRPr>
          </a:p>
          <a:p>
            <a:pPr marL="914400" lvl="0" indent="-914400"/>
            <a:endParaRPr lang="en-AU" dirty="0">
              <a:latin typeface="+mn-lt"/>
            </a:endParaRPr>
          </a:p>
          <a:p>
            <a:pPr marL="914400" lvl="0" indent="-914400"/>
            <a:endParaRPr lang="en-AU" dirty="0">
              <a:latin typeface="+mn-lt"/>
            </a:endParaRPr>
          </a:p>
          <a:p>
            <a:pPr marL="914400" lvl="0" indent="-914400"/>
            <a:endParaRPr lang="en-AU" dirty="0">
              <a:latin typeface="+mn-lt"/>
            </a:endParaRPr>
          </a:p>
          <a:p>
            <a:pPr marL="914400" lvl="0" indent="-914400"/>
            <a:endParaRPr lang="en-AU" dirty="0">
              <a:latin typeface="+mn-lt"/>
            </a:endParaRPr>
          </a:p>
          <a:p>
            <a:pPr marL="914400" lvl="0" indent="-914400"/>
            <a:endParaRPr lang="en-AU" sz="3200" dirty="0">
              <a:latin typeface="+mn-lt"/>
            </a:endParaRPr>
          </a:p>
          <a:p>
            <a:pPr algn="ctr"/>
            <a:endParaRPr lang="en-AU" sz="2400" dirty="0">
              <a:latin typeface="Cambria" pitchFamily="18" charset="0"/>
            </a:endParaRPr>
          </a:p>
          <a:p>
            <a:pPr algn="ctr"/>
            <a:endParaRPr lang="en-AU" sz="2400" dirty="0">
              <a:latin typeface="Cambria" pitchFamily="18" charset="0"/>
            </a:endParaRPr>
          </a:p>
          <a:p>
            <a:pPr algn="ctr"/>
            <a:r>
              <a:rPr lang="en-AU" sz="2400" dirty="0">
                <a:latin typeface="Cambria" pitchFamily="18" charset="0"/>
              </a:rPr>
              <a:t>Culture</a:t>
            </a:r>
          </a:p>
        </p:txBody>
      </p:sp>
    </p:spTree>
    <p:extLst>
      <p:ext uri="{BB962C8B-B14F-4D97-AF65-F5344CB8AC3E}">
        <p14:creationId xmlns:p14="http://schemas.microsoft.com/office/powerpoint/2010/main" val="206644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128792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/>
            <a:endParaRPr lang="en-US" sz="2400" b="1" dirty="0">
              <a:latin typeface="Cambria" pitchFamily="18" charset="0"/>
            </a:endParaRPr>
          </a:p>
          <a:p>
            <a:pPr marL="914400" lvl="1" indent="-914400" algn="ctr"/>
            <a:r>
              <a:rPr lang="en-US" sz="4000" b="1" dirty="0">
                <a:solidFill>
                  <a:srgbClr val="7030A0"/>
                </a:solidFill>
                <a:latin typeface="Cambria" pitchFamily="18" charset="0"/>
              </a:rPr>
              <a:t>What is Culture?</a:t>
            </a:r>
            <a:endParaRPr lang="en-AU" sz="4000" b="1" dirty="0">
              <a:solidFill>
                <a:srgbClr val="7030A0"/>
              </a:solidFill>
              <a:latin typeface="Cambria" pitchFamily="18" charset="0"/>
            </a:endParaRPr>
          </a:p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943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1916832"/>
            <a:ext cx="73448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96" y="620688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914400" algn="ctr"/>
            <a:r>
              <a:rPr lang="en-AU" sz="4000" b="1" dirty="0">
                <a:solidFill>
                  <a:srgbClr val="7030A0"/>
                </a:solidFill>
                <a:latin typeface="Cambria" pitchFamily="18" charset="0"/>
              </a:rPr>
              <a:t>How do you assess YOUR culture?</a:t>
            </a:r>
          </a:p>
        </p:txBody>
      </p:sp>
    </p:spTree>
    <p:extLst>
      <p:ext uri="{BB962C8B-B14F-4D97-AF65-F5344CB8AC3E}">
        <p14:creationId xmlns:p14="http://schemas.microsoft.com/office/powerpoint/2010/main" val="1935938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1916832"/>
            <a:ext cx="73448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96" y="620688"/>
            <a:ext cx="90364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914400" algn="ctr"/>
            <a:r>
              <a:rPr lang="en-AU" sz="4000" b="1" dirty="0">
                <a:solidFill>
                  <a:srgbClr val="7030A0"/>
                </a:solidFill>
                <a:latin typeface="Cambria" pitchFamily="18" charset="0"/>
              </a:rPr>
              <a:t>How do you change YOUR culture?</a:t>
            </a:r>
          </a:p>
        </p:txBody>
      </p:sp>
    </p:spTree>
    <p:extLst>
      <p:ext uri="{BB962C8B-B14F-4D97-AF65-F5344CB8AC3E}">
        <p14:creationId xmlns:p14="http://schemas.microsoft.com/office/powerpoint/2010/main" val="341806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69DE85-AEA4-46BC-9CB1-8DB1772E65DC}"/>
              </a:ext>
            </a:extLst>
          </p:cNvPr>
          <p:cNvSpPr txBox="1"/>
          <p:nvPr/>
        </p:nvSpPr>
        <p:spPr>
          <a:xfrm>
            <a:off x="2195736" y="141277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How</a:t>
            </a:r>
          </a:p>
        </p:txBody>
      </p:sp>
    </p:spTree>
    <p:extLst>
      <p:ext uri="{BB962C8B-B14F-4D97-AF65-F5344CB8AC3E}">
        <p14:creationId xmlns:p14="http://schemas.microsoft.com/office/powerpoint/2010/main" val="102806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34481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Values Determine Culture</a:t>
            </a:r>
          </a:p>
          <a:p>
            <a:pPr marL="914400" lvl="0" indent="-914400"/>
            <a:endParaRPr lang="en-AU" dirty="0">
              <a:latin typeface="Cambria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4088" y="4509120"/>
            <a:ext cx="3152775" cy="182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204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344816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4 Key Areas to Create a</a:t>
            </a:r>
          </a:p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Good Business Culture</a:t>
            </a:r>
          </a:p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914400" lvl="0" indent="-914400"/>
            <a:endParaRPr lang="en-AU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056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899592" y="260648"/>
            <a:ext cx="734481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Team Ethos</a:t>
            </a:r>
          </a:p>
          <a:p>
            <a:pPr marL="914400" lvl="0" indent="-914400"/>
            <a:endParaRPr lang="en-AU" dirty="0">
              <a:latin typeface="Cambria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104" y="1809240"/>
            <a:ext cx="2304256" cy="22986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1497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611560" y="260648"/>
            <a:ext cx="7992888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lvl="1" indent="-914400" algn="ctr"/>
            <a:r>
              <a:rPr lang="en-AU" sz="4400" b="1" dirty="0">
                <a:solidFill>
                  <a:srgbClr val="7030A0"/>
                </a:solidFill>
                <a:latin typeface="Cambria" pitchFamily="18" charset="0"/>
              </a:rPr>
              <a:t>Retail Relationships</a:t>
            </a:r>
          </a:p>
          <a:p>
            <a:pPr marL="914400" lvl="0" indent="-914400"/>
            <a:endParaRPr lang="en-AU" dirty="0">
              <a:latin typeface="Cambria" pitchFamily="18" charset="0"/>
            </a:endParaRP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endParaRPr lang="en-AU" sz="2400" dirty="0">
              <a:latin typeface="Cambria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2160" y="4293096"/>
            <a:ext cx="2664296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1796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2459</TotalTime>
  <Words>502</Words>
  <Application>Microsoft Office PowerPoint</Application>
  <PresentationFormat>On-screen Show (4:3)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Business Insight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Creedon</dc:creator>
  <cp:lastModifiedBy>Caroline</cp:lastModifiedBy>
  <cp:revision>235</cp:revision>
  <cp:lastPrinted>2011-07-07T00:38:01Z</cp:lastPrinted>
  <dcterms:created xsi:type="dcterms:W3CDTF">2010-07-25T23:15:01Z</dcterms:created>
  <dcterms:modified xsi:type="dcterms:W3CDTF">2018-08-17T06:24:14Z</dcterms:modified>
</cp:coreProperties>
</file>