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49" r:id="rId2"/>
    <p:sldId id="451" r:id="rId3"/>
    <p:sldId id="452" r:id="rId4"/>
    <p:sldId id="453" r:id="rId5"/>
    <p:sldId id="454" r:id="rId6"/>
    <p:sldId id="455" r:id="rId7"/>
    <p:sldId id="456" r:id="rId8"/>
    <p:sldId id="457" r:id="rId9"/>
    <p:sldId id="458" r:id="rId10"/>
    <p:sldId id="459" r:id="rId11"/>
    <p:sldId id="460" r:id="rId12"/>
    <p:sldId id="461" r:id="rId13"/>
    <p:sldId id="462" r:id="rId14"/>
    <p:sldId id="463" r:id="rId15"/>
    <p:sldId id="464" r:id="rId16"/>
    <p:sldId id="465" r:id="rId17"/>
    <p:sldId id="466" r:id="rId18"/>
    <p:sldId id="467" r:id="rId19"/>
    <p:sldId id="468" r:id="rId20"/>
    <p:sldId id="469" r:id="rId21"/>
    <p:sldId id="470" r:id="rId22"/>
    <p:sldId id="471" r:id="rId23"/>
    <p:sldId id="472" r:id="rId2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52E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62924" autoAdjust="0"/>
  </p:normalViewPr>
  <p:slideViewPr>
    <p:cSldViewPr>
      <p:cViewPr varScale="1">
        <p:scale>
          <a:sx n="45" d="100"/>
          <a:sy n="45" d="100"/>
        </p:scale>
        <p:origin x="21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F2EFD5-C98B-4A04-87AC-7DCE6F3F55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204D6-0B9B-4A89-AE9F-8110C7F3CA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573CD6-E345-4559-B63A-5A226295BC13}" type="datetimeFigureOut">
              <a:rPr lang="en-AU"/>
              <a:pPr>
                <a:defRPr/>
              </a:pPr>
              <a:t>17/09/2018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D423B0-76C4-4CA1-BFC9-02FA0F0709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04F94-9266-45BC-B944-9AB190D1BC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D00E06-1222-4564-8B85-6F84737DF34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32792E-649E-4A2D-9CE9-EA01FB8112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032C1-CF71-478F-8965-8378FB680D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830685-4849-4B8A-AFD5-9C829F44DA58}" type="datetimeFigureOut">
              <a:rPr lang="en-AU"/>
              <a:pPr>
                <a:defRPr/>
              </a:pPr>
              <a:t>17/09/2018</a:t>
            </a:fld>
            <a:endParaRPr lang="en-AU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850AABC-EB5D-44FF-AD7B-8D19A312A4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1C5CBF-D8F4-42AD-BD74-9D7BBFE05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64" y="4716193"/>
            <a:ext cx="5438748" cy="4466755"/>
          </a:xfrm>
          <a:prstGeom prst="rect">
            <a:avLst/>
          </a:prstGeom>
        </p:spPr>
        <p:txBody>
          <a:bodyPr vert="horz" lIns="88221" tIns="44111" rIns="88221" bIns="4411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E56A4-A6C4-47FA-A71C-09659A4621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8B357-E113-4FF8-AE9C-E1CBC9E39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0DEE97-9C24-43EE-AD55-55AE5FFED40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AB554A2-0835-454F-B0DA-68B233F0A9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8A5F9BA-8F69-484E-A783-CC8F3A18E8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5222F606-72AE-4F00-AC53-6DDAEA3D6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798" indent="-2756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2766" indent="-2205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873" indent="-2205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980" indent="-22055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6086" indent="-220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7193" indent="-220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8299" indent="-220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9406" indent="-2205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42C0C1-8DB5-4E57-87EB-D48F9EBDFD1A}" type="slidenum">
              <a:rPr lang="en-AU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AU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5C510F97-1136-4BCA-8056-147AA5AA3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AD04D-20A5-4194-B8C9-84D53108B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2213" lvl="1" indent="-882213">
              <a:defRPr/>
            </a:pPr>
            <a:r>
              <a:rPr lang="en-US" sz="2300" b="1" dirty="0"/>
              <a:t>Piggyback Marketing</a:t>
            </a:r>
          </a:p>
          <a:p>
            <a:pPr marL="882213" indent="-882213">
              <a:defRPr/>
            </a:pPr>
            <a:endParaRPr lang="en-AU" dirty="0"/>
          </a:p>
          <a:p>
            <a:pPr marL="882213" indent="-882213">
              <a:defRPr/>
            </a:pPr>
            <a:endParaRPr lang="en-AU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TV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Radio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Newspapers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Magazines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Newsletters</a:t>
            </a:r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endParaRPr lang="en-US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endParaRPr lang="en-US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Better Product</a:t>
            </a:r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endParaRPr lang="en-AU" sz="2300" dirty="0"/>
          </a:p>
          <a:p>
            <a:pPr algn="ctr" eaLnBrk="1" hangingPunct="1">
              <a:defRPr/>
            </a:pPr>
            <a:endParaRPr lang="en-AU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307629F-860C-4366-9B4E-E367B3D106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7B498F-F76B-4C8C-886E-7D09521C0DCC}" type="slidenum">
              <a:rPr lang="en-AU" altLang="en-US" smtClean="0"/>
              <a:pPr/>
              <a:t>10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2C680604-481D-4A8E-A6A3-4FBAAA013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A0CF248-16C0-4B60-B344-CA1347FD0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altLang="en-US"/>
              <a:t>BE CHEEKY</a:t>
            </a:r>
          </a:p>
          <a:p>
            <a:pPr eaLnBrk="1" hangingPunct="1"/>
            <a:r>
              <a:rPr lang="en-AU" altLang="en-US"/>
              <a:t>THINK OUTSIDE THE SQUARE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1B4BC70-7FD2-4FB3-8904-AC4C41F302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0C032B-2814-4B3E-AF24-C0655A7F33A7}" type="slidenum">
              <a:rPr lang="en-AU" altLang="en-US" smtClean="0"/>
              <a:pPr/>
              <a:t>11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195598D-0A5D-46F0-9391-D87DDC8C9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C886E-FB20-43CF-988A-FDA333982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2213" lvl="1" indent="-882213">
              <a:defRPr/>
            </a:pPr>
            <a:r>
              <a:rPr lang="en-US" sz="2300" b="1" dirty="0"/>
              <a:t>The Essentials of A Referral System</a:t>
            </a:r>
            <a:endParaRPr lang="en-AU" dirty="0"/>
          </a:p>
          <a:p>
            <a:pPr marL="882213" indent="-882213">
              <a:defRPr/>
            </a:pPr>
            <a:endParaRPr lang="en-AU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Needs to be easy to be included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Easily explained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Simple to reward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Follow up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Track effectiveness</a:t>
            </a:r>
            <a:endParaRPr lang="en-AU" sz="2300" dirty="0"/>
          </a:p>
          <a:p>
            <a:pPr eaLnBrk="1" hangingPunct="1">
              <a:defRPr/>
            </a:pPr>
            <a:endParaRPr lang="en-AU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A102A5-91D0-4743-A0C4-F2F52AD206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737C44-4DF8-4D42-A697-3210CA474D28}" type="slidenum">
              <a:rPr lang="en-AU" altLang="en-US" smtClean="0"/>
              <a:pPr/>
              <a:t>12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9B8B7CB1-8618-4376-90CD-882583992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C34A7-E475-4BF3-96CE-61EEB1227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en-US" altLang="en-US" sz="2300" b="1" dirty="0"/>
              <a:t>The Steps In Developing A Referral System</a:t>
            </a:r>
            <a:endParaRPr lang="en-AU" altLang="en-US" sz="2300" dirty="0"/>
          </a:p>
          <a:p>
            <a:pPr eaLnBrk="1" hangingPunct="1">
              <a:defRPr/>
            </a:pPr>
            <a:endParaRPr lang="en-AU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altLang="en-US" sz="2300" b="1" dirty="0"/>
              <a:t>Step 1.</a:t>
            </a:r>
          </a:p>
          <a:p>
            <a:pPr>
              <a:defRPr/>
            </a:pPr>
            <a:r>
              <a:rPr lang="en-AU" altLang="en-US" sz="2300" dirty="0"/>
              <a:t>Who can refer to you?</a:t>
            </a:r>
          </a:p>
          <a:p>
            <a:pPr>
              <a:defRPr/>
            </a:pPr>
            <a:endParaRPr lang="en-AU" altLang="en-US" sz="2300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altLang="en-US" sz="2300" b="1" dirty="0"/>
              <a:t>Step 2.</a:t>
            </a:r>
          </a:p>
          <a:p>
            <a:pPr>
              <a:defRPr/>
            </a:pPr>
            <a:r>
              <a:rPr lang="en-AU" altLang="en-US" sz="2300" dirty="0"/>
              <a:t>How do you ask and get someone to refer to you?</a:t>
            </a:r>
            <a:endParaRPr lang="en-AU" altLang="en-US" dirty="0"/>
          </a:p>
          <a:p>
            <a:pPr>
              <a:defRPr/>
            </a:pPr>
            <a:endParaRPr lang="en-AU" altLang="en-US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altLang="en-US" sz="2300" b="1" dirty="0"/>
              <a:t>Step 3.</a:t>
            </a:r>
          </a:p>
          <a:p>
            <a:pPr>
              <a:defRPr/>
            </a:pPr>
            <a:r>
              <a:rPr lang="en-AU" altLang="en-US" sz="2300" dirty="0"/>
              <a:t>How will you track the referral?</a:t>
            </a:r>
            <a:endParaRPr lang="en-AU" altLang="en-US" dirty="0"/>
          </a:p>
          <a:p>
            <a:pPr>
              <a:defRPr/>
            </a:pPr>
            <a:endParaRPr lang="en-AU" altLang="en-US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altLang="en-US" sz="2300" b="1" dirty="0"/>
              <a:t>Step 4.</a:t>
            </a:r>
          </a:p>
          <a:p>
            <a:pPr>
              <a:defRPr/>
            </a:pPr>
            <a:r>
              <a:rPr lang="en-AU" altLang="en-US" sz="2300" dirty="0"/>
              <a:t>How will you acknowledge the referral?</a:t>
            </a:r>
          </a:p>
          <a:p>
            <a:pPr>
              <a:defRPr/>
            </a:pPr>
            <a:endParaRPr lang="en-AU" altLang="en-US" sz="2300" dirty="0"/>
          </a:p>
          <a:p>
            <a:pPr>
              <a:defRPr/>
            </a:pPr>
            <a:r>
              <a:rPr lang="en-AU" altLang="en-US" sz="2300" dirty="0"/>
              <a:t>How will you reward the referral?</a:t>
            </a:r>
            <a:endParaRPr lang="en-AU" altLang="en-US" dirty="0"/>
          </a:p>
          <a:p>
            <a:pPr>
              <a:defRPr/>
            </a:pPr>
            <a:endParaRPr lang="en-AU" altLang="en-US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altLang="en-US" sz="2300" b="1" dirty="0"/>
              <a:t>Step 5.</a:t>
            </a:r>
          </a:p>
          <a:p>
            <a:pPr>
              <a:defRPr/>
            </a:pPr>
            <a:r>
              <a:rPr lang="en-AU" altLang="en-US" sz="2300" dirty="0"/>
              <a:t>How will you identify and acknowledge the referred customer?</a:t>
            </a:r>
            <a:endParaRPr lang="en-AU" altLang="en-US" dirty="0"/>
          </a:p>
          <a:p>
            <a:pPr eaLnBrk="1" hangingPunct="1">
              <a:defRPr/>
            </a:pPr>
            <a:endParaRPr lang="en-AU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10CDCE71-FE3A-4F6C-9852-15E68373D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FD3440-8BF6-4AD1-90FE-72B1AC3EF359}" type="slidenum">
              <a:rPr lang="en-AU" altLang="en-US" smtClean="0"/>
              <a:pPr/>
              <a:t>13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DD68B44B-D311-4C9B-9443-EA2E39BDC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0C7A0FA8-3DE2-400B-95B3-525C78D83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 sz="2300" b="1"/>
              <a:t>The Steps In Developing A Referral System</a:t>
            </a:r>
            <a:endParaRPr lang="en-AU" altLang="en-US" sz="2300"/>
          </a:p>
          <a:p>
            <a:pPr eaLnBrk="1" hangingPunct="1"/>
            <a:endParaRPr lang="en-AU" altLang="en-US"/>
          </a:p>
          <a:p>
            <a:pPr eaLnBrk="1" hangingPunct="1"/>
            <a:endParaRPr lang="en-AU" altLang="en-US"/>
          </a:p>
          <a:p>
            <a:pPr eaLnBrk="1" hangingPunct="1"/>
            <a:endParaRPr lang="en-AU" altLang="en-US"/>
          </a:p>
          <a:p>
            <a:pPr eaLnBrk="1" hangingPunct="1"/>
            <a:r>
              <a:rPr lang="en-AU" altLang="en-US"/>
              <a:t>Lets look at referrals from another angele.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8F3052BE-E1D6-4B34-B21C-CC95C0CBF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5837EE-2EEC-425C-8377-7A7AB74DBB9D}" type="slidenum">
              <a:rPr lang="en-AU" altLang="en-US" smtClean="0"/>
              <a:pPr/>
              <a:t>14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FD51DF5-6FF3-4257-B4B6-3E3B8FDD4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3087CBC-08E7-4DBA-BABF-D975AA5E7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spcAft>
                <a:spcPts val="1737"/>
              </a:spcAft>
            </a:pPr>
            <a:endParaRPr lang="en-AU" altLang="en-US" sz="23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AU" altLang="en-US" sz="2300">
                <a:latin typeface="Arial" panose="020B0604020202020204" pitchFamily="34" charset="0"/>
              </a:rPr>
              <a:t>What if we offered to refer and took a share of the revenue?</a:t>
            </a:r>
            <a:endParaRPr lang="en-AU" altLang="en-US" sz="1700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9726395-9D9E-4D1E-834F-556ACE7CE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2C3E3A-9F85-419D-B9E7-D83E529D3F13}" type="slidenum">
              <a:rPr lang="en-AU" altLang="en-US" smtClean="0"/>
              <a:pPr/>
              <a:t>15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2B836651-53E2-416D-AB70-FC1ED1DCD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23EBD82-90A9-4B55-B42E-9B6C16D0B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spcAft>
                <a:spcPts val="1737"/>
              </a:spcAft>
            </a:pPr>
            <a:endParaRPr lang="en-AU" altLang="en-US" sz="23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AU" altLang="en-US" sz="2300">
                <a:latin typeface="Arial" panose="020B0604020202020204" pitchFamily="34" charset="0"/>
              </a:rPr>
              <a:t>What opportunities exist to give referrals?</a:t>
            </a:r>
          </a:p>
          <a:p>
            <a:pPr>
              <a:spcBef>
                <a:spcPct val="0"/>
              </a:spcBef>
            </a:pPr>
            <a:endParaRPr lang="en-AU" altLang="en-US" sz="23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AU" altLang="en-US" sz="1700">
                <a:latin typeface="Arial" panose="020B0604020202020204" pitchFamily="34" charset="0"/>
              </a:rPr>
              <a:t>Referral giving can be a long term arrangement … or part of a special offer.</a:t>
            </a:r>
            <a:endParaRPr lang="en-AU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60A6409B-3FE1-451E-A1EB-4330F0F03D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B8F3A9-01E1-4E84-B0B6-286913D36724}" type="slidenum">
              <a:rPr lang="en-AU" altLang="en-US" smtClean="0"/>
              <a:pPr/>
              <a:t>16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788F5C5-6D1A-45CB-93B2-EB4096B9F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C34A7-E475-4BF3-96CE-61EEB1227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2213" lvl="1" indent="-882213">
              <a:defRPr/>
            </a:pPr>
            <a:endParaRPr lang="en-US" sz="2300" b="1" dirty="0"/>
          </a:p>
          <a:p>
            <a:pPr marL="882213" lvl="1" indent="-882213">
              <a:defRPr/>
            </a:pPr>
            <a:r>
              <a:rPr lang="en-AU" sz="2300" b="1" dirty="0"/>
              <a:t>Thanking For Referrals</a:t>
            </a:r>
            <a:endParaRPr lang="en-AU" dirty="0"/>
          </a:p>
          <a:p>
            <a:pPr marL="882213" indent="-882213">
              <a:defRPr/>
            </a:pPr>
            <a:endParaRPr lang="en-AU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Make it meaningful</a:t>
            </a:r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i.e. Splurge item</a:t>
            </a:r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1EF9270A-A856-4CEC-BD1E-2B4F2B3A76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78DD60-352C-4542-AE27-A90A34A853F8}" type="slidenum">
              <a:rPr lang="en-AU" altLang="en-US" smtClean="0"/>
              <a:pPr/>
              <a:t>17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3DE97DD6-0334-4A8A-8A57-73F300D8E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C34A7-E475-4BF3-96CE-61EEB1227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2213" lvl="1" indent="-882213">
              <a:defRPr/>
            </a:pPr>
            <a:endParaRPr lang="en-US" sz="2300" b="1" dirty="0"/>
          </a:p>
          <a:p>
            <a:pPr marL="882213" lvl="1" indent="-882213">
              <a:defRPr/>
            </a:pPr>
            <a:r>
              <a:rPr lang="en-AU" sz="2300" b="1" dirty="0"/>
              <a:t>Mix Up The Incentives</a:t>
            </a:r>
            <a:endParaRPr lang="en-AU" dirty="0"/>
          </a:p>
          <a:p>
            <a:pPr marL="882213" indent="-882213">
              <a:defRPr/>
            </a:pPr>
            <a:endParaRPr lang="en-AU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dirty="0"/>
              <a:t>That way you can:</a:t>
            </a:r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Test and measure</a:t>
            </a:r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Keep it fresh</a:t>
            </a:r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Give them a choice</a:t>
            </a:r>
          </a:p>
          <a:p>
            <a:pPr marL="0" lvl="1" eaLnBrk="1" hangingPunct="1">
              <a:spcAft>
                <a:spcPts val="1737"/>
              </a:spcAft>
              <a:defRPr/>
            </a:pPr>
            <a:endParaRPr lang="en-AU" sz="2300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dirty="0"/>
              <a:t>…And they may make an effort</a:t>
            </a:r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Step 1.</a:t>
            </a:r>
          </a:p>
          <a:p>
            <a:pPr>
              <a:defRPr/>
            </a:pPr>
            <a:r>
              <a:rPr lang="en-AU" sz="2300" dirty="0"/>
              <a:t>Think of incentives.</a:t>
            </a:r>
          </a:p>
          <a:p>
            <a:pPr>
              <a:defRPr/>
            </a:pPr>
            <a:endParaRPr lang="en-AU" sz="2300" dirty="0"/>
          </a:p>
          <a:p>
            <a:pPr marL="0" lvl="1">
              <a:defRPr/>
            </a:pPr>
            <a:r>
              <a:rPr lang="en-AU" sz="2300" b="1" dirty="0"/>
              <a:t>Step 2.</a:t>
            </a:r>
          </a:p>
          <a:p>
            <a:pPr>
              <a:defRPr/>
            </a:pPr>
            <a:r>
              <a:rPr lang="en-AU" sz="2300" dirty="0"/>
              <a:t>Develop a multi step promotion.</a:t>
            </a:r>
          </a:p>
          <a:p>
            <a:pPr>
              <a:defRPr/>
            </a:pPr>
            <a:endParaRPr lang="en-AU" sz="2300" dirty="0"/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announce and encourage</a:t>
            </a:r>
          </a:p>
          <a:p>
            <a:pPr marL="606522" lvl="1" indent="-165415">
              <a:buFontTx/>
              <a:buChar char="-"/>
              <a:defRPr/>
            </a:pPr>
            <a:endParaRPr lang="en-AU" sz="2300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Step 3.</a:t>
            </a:r>
          </a:p>
          <a:p>
            <a:pPr>
              <a:defRPr/>
            </a:pPr>
            <a:r>
              <a:rPr lang="en-AU" sz="2300" dirty="0"/>
              <a:t>Set a timeframe.</a:t>
            </a:r>
          </a:p>
          <a:p>
            <a:pPr>
              <a:defRPr/>
            </a:pPr>
            <a:endParaRPr lang="en-AU" sz="2300" dirty="0"/>
          </a:p>
          <a:p>
            <a:pPr marL="771936" lvl="1" indent="-330830">
              <a:buFont typeface="Arial" pitchFamily="34" charset="0"/>
              <a:buChar char="–"/>
              <a:defRPr/>
            </a:pPr>
            <a:r>
              <a:rPr lang="en-AU" sz="2300" dirty="0"/>
              <a:t>by month</a:t>
            </a:r>
          </a:p>
          <a:p>
            <a:pPr marL="771936" lvl="1" indent="-330830">
              <a:buFont typeface="Arial" pitchFamily="34" charset="0"/>
              <a:buChar char="–"/>
              <a:defRPr/>
            </a:pPr>
            <a:r>
              <a:rPr lang="en-AU" sz="2300" dirty="0"/>
              <a:t>by season</a:t>
            </a:r>
          </a:p>
          <a:p>
            <a:pPr marL="771936" lvl="1" indent="-330830">
              <a:buFont typeface="Arial" pitchFamily="34" charset="0"/>
              <a:buChar char="–"/>
              <a:defRPr/>
            </a:pPr>
            <a:r>
              <a:rPr lang="en-AU" sz="2300" dirty="0"/>
              <a:t>maintain momentum</a:t>
            </a:r>
          </a:p>
          <a:p>
            <a:pPr marL="606522" lvl="1" indent="-165415">
              <a:buFontTx/>
              <a:buChar char="-"/>
              <a:defRPr/>
            </a:pPr>
            <a:endParaRPr lang="en-AU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Step 4.</a:t>
            </a:r>
          </a:p>
          <a:p>
            <a:pPr>
              <a:defRPr/>
            </a:pPr>
            <a:r>
              <a:rPr lang="en-AU" sz="2300" dirty="0"/>
              <a:t>Give it a catchy name.</a:t>
            </a:r>
          </a:p>
          <a:p>
            <a:pPr>
              <a:defRPr/>
            </a:pPr>
            <a:endParaRPr lang="en-AU" sz="2300" dirty="0"/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i.e. the perfect pool shop referral program</a:t>
            </a:r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Step 5.</a:t>
            </a:r>
          </a:p>
          <a:p>
            <a:pPr>
              <a:defRPr/>
            </a:pPr>
            <a:r>
              <a:rPr lang="en-AU" sz="2300" dirty="0"/>
              <a:t>Conduct a Countdown.</a:t>
            </a:r>
          </a:p>
          <a:p>
            <a:pPr>
              <a:defRPr/>
            </a:pPr>
            <a:endParaRPr lang="en-AU" sz="2300" dirty="0"/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bonus points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keep up the incentive </a:t>
            </a:r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 marL="0" lvl="1" algn="ctr" eaLnBrk="1" hangingPunct="1">
              <a:spcBef>
                <a:spcPct val="0"/>
              </a:spcBef>
              <a:spcAft>
                <a:spcPts val="1737"/>
              </a:spcAft>
              <a:defRPr/>
            </a:pPr>
            <a:r>
              <a:rPr lang="en-AU" altLang="en-US" sz="2300" b="1" dirty="0">
                <a:latin typeface="Arial" panose="020B0604020202020204" pitchFamily="34" charset="0"/>
              </a:rPr>
              <a:t>Remember…</a:t>
            </a:r>
          </a:p>
          <a:p>
            <a:pPr marL="0" lvl="1" algn="ctr" eaLnBrk="1" hangingPunct="1">
              <a:spcBef>
                <a:spcPct val="0"/>
              </a:spcBef>
              <a:spcAft>
                <a:spcPts val="1737"/>
              </a:spcAft>
              <a:defRPr/>
            </a:pPr>
            <a:r>
              <a:rPr lang="en-AU" altLang="en-US" sz="2300" b="1" dirty="0">
                <a:latin typeface="Arial" panose="020B0604020202020204" pitchFamily="34" charset="0"/>
              </a:rPr>
              <a:t>HAVE FUN!</a:t>
            </a:r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4363A2B-A997-4FDB-A2FC-641CA689E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DDBEB8-FFA0-4051-BBA5-9430CF3B62F6}" type="slidenum">
              <a:rPr lang="en-AU" altLang="en-US" smtClean="0"/>
              <a:pPr/>
              <a:t>18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F0D557B-ED01-41A8-985C-B3909BE69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C34A7-E475-4BF3-96CE-61EEB1227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AU" altLang="en-US" sz="1700" dirty="0">
                <a:latin typeface="Arial" panose="020B0604020202020204" pitchFamily="34" charset="0"/>
              </a:rPr>
              <a:t>Alliances</a:t>
            </a:r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AU" altLang="en-US" sz="1700" dirty="0">
                <a:latin typeface="Arial" panose="020B0604020202020204" pitchFamily="34" charset="0"/>
              </a:rPr>
              <a:t>Gift of referrals</a:t>
            </a:r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AU" altLang="en-US" sz="1700" dirty="0">
                <a:latin typeface="Arial" panose="020B0604020202020204" pitchFamily="34" charset="0"/>
              </a:rPr>
              <a:t>How many friends do you know.</a:t>
            </a:r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Pre Sale Special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give a gift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capture data</a:t>
            </a:r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Joint Venture Marketing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Joint marketing material</a:t>
            </a:r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 marL="0" lvl="1" eaLnBrk="1" hangingPunct="1">
              <a:spcAft>
                <a:spcPts val="1737"/>
              </a:spcAft>
              <a:defRPr/>
            </a:pPr>
            <a:r>
              <a:rPr lang="en-AU" sz="2300" b="1" dirty="0"/>
              <a:t>Joint Marketing Material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Joint workshops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Joint offers</a:t>
            </a:r>
          </a:p>
          <a:p>
            <a:pPr marL="771936" lvl="1" indent="-330830">
              <a:buFontTx/>
              <a:buChar char="-"/>
              <a:defRPr/>
            </a:pPr>
            <a:r>
              <a:rPr lang="en-AU" sz="2300" dirty="0"/>
              <a:t>Exchange services</a:t>
            </a:r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 marL="771936" lvl="1" indent="-330830">
              <a:buFontTx/>
              <a:buChar char="-"/>
              <a:defRPr/>
            </a:pPr>
            <a:r>
              <a:rPr lang="en-US" altLang="en-US" sz="2300" b="1" dirty="0">
                <a:latin typeface="Arial" panose="020B0604020202020204" pitchFamily="34" charset="0"/>
              </a:rPr>
              <a:t>Develop Your Own Program</a:t>
            </a:r>
            <a:endParaRPr lang="en-AU" altLang="en-US" sz="2300" b="1" dirty="0">
              <a:latin typeface="Arial" panose="020B0604020202020204" pitchFamily="34" charset="0"/>
            </a:endParaRPr>
          </a:p>
          <a:p>
            <a:pPr marL="771936" lvl="1" indent="-330830">
              <a:buFontTx/>
              <a:buChar char="-"/>
              <a:defRPr/>
            </a:pPr>
            <a:endParaRPr lang="en-AU" sz="2300" dirty="0"/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86EB7D0-CEB8-4C25-81B2-E5364FC55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42C160-32AC-4BA0-9303-AB19D5225D4B}" type="slidenum">
              <a:rPr lang="en-AU" altLang="en-US" smtClean="0"/>
              <a:pPr/>
              <a:t>19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04C9EA9-F431-41ED-A462-70F977810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4CEEC6AF-2014-4D0D-AAFC-D3FF004B8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Complacency is a risk when there is no one </a:t>
            </a:r>
          </a:p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to keep you on your toes!</a:t>
            </a:r>
            <a:endParaRPr lang="en-US" altLang="en-US"/>
          </a:p>
          <a:p>
            <a:endParaRPr lang="en-AU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F83FDCA-DEFC-4DBD-AE90-C6C4E1B9E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A027B3-2102-4DD5-BB57-BE621E682464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EFEFCF5-FC83-4FC7-9EBD-E219631A52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16B2681-50D9-4F7E-86D0-A6A669C99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Let’s Brainstorm Some Alliance Concepts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Landscape Centre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Fencing Contractor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Mobile Lawn Mowing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Mechanic</a:t>
            </a:r>
          </a:p>
          <a:p>
            <a:pPr>
              <a:spcBef>
                <a:spcPct val="0"/>
              </a:spcBef>
            </a:pPr>
            <a:endParaRPr lang="en-US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Untapped Resources</a:t>
            </a:r>
          </a:p>
          <a:p>
            <a:pPr>
              <a:spcBef>
                <a:spcPct val="0"/>
              </a:spcBef>
            </a:pPr>
            <a:endParaRPr lang="en-US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Sell, Then Sell Again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3183A0B5-ADD3-4F93-B151-DA3D26DE6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427442-026A-4ABF-BC30-33671C801D43}" type="slidenum">
              <a:rPr lang="en-AU" altLang="en-US" smtClean="0"/>
              <a:pPr/>
              <a:t>20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C046A36E-638D-455A-B00B-5D2EDBDC6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418E95F-2A31-4A21-BD7C-6E95D0758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10 - 20% of people will buy something else</a:t>
            </a:r>
          </a:p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Removes buyer's remorse</a:t>
            </a:r>
          </a:p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Tends to reduce if not eliminate the threat of refunds</a:t>
            </a:r>
          </a:p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Reinforces the trust aspect of the relationship</a:t>
            </a:r>
          </a:p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Makes the customer more receptive to your next offer</a:t>
            </a:r>
          </a:p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Create an opportunity to offer a continuous or TFN buy</a:t>
            </a:r>
          </a:p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r>
              <a:rPr lang="en-AU" altLang="en-US" sz="2300">
                <a:latin typeface="Arial" panose="020B0604020202020204" pitchFamily="34" charset="0"/>
              </a:rPr>
              <a:t>Creates an opportunity to solicit referrals and testimonials</a:t>
            </a:r>
          </a:p>
          <a:p>
            <a:pPr>
              <a:spcBef>
                <a:spcPct val="0"/>
              </a:spcBef>
            </a:pP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Service &amp; Repairs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E2F37342-D1D1-4797-B861-6FFB663C7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7112D6-D758-49E9-A884-101A30FF9544}" type="slidenum">
              <a:rPr lang="en-AU" altLang="en-US" smtClean="0"/>
              <a:pPr/>
              <a:t>21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EE114243-2F45-411A-817B-09DBAC607B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7782FCDC-CDF9-483D-81B2-172F3AA9DC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  <a:spcAft>
                <a:spcPts val="1737"/>
              </a:spcAft>
              <a:buFont typeface="Calibri" panose="020F0502020204030204" pitchFamily="34" charset="0"/>
              <a:buAutoNum type="arabicPeriod"/>
            </a:pPr>
            <a:endParaRPr lang="en-AU" altLang="en-US" sz="23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On Hold &amp; After Hours </a:t>
            </a:r>
            <a:endParaRPr lang="en-AU" altLang="en-US" sz="17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1700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0F27289-B71B-4376-AF41-AEDB1EED1F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5E2113-83AB-4EB6-9DBF-DACA1ABFF051}" type="slidenum">
              <a:rPr lang="en-AU" altLang="en-US" smtClean="0"/>
              <a:pPr/>
              <a:t>22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477501A-ACFE-4582-BEBF-DBBC89E9A2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C34A7-E475-4BF3-96CE-61EEB1227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ctr" eaLnBrk="1" hangingPunct="1">
              <a:spcAft>
                <a:spcPts val="1737"/>
              </a:spcAft>
              <a:defRPr/>
            </a:pPr>
            <a:r>
              <a:rPr lang="en-AU" sz="2300" b="1" dirty="0"/>
              <a:t>Rules of the game</a:t>
            </a:r>
          </a:p>
          <a:p>
            <a:pPr lvl="1" indent="-441107" eaLnBrk="1" hangingPunct="1">
              <a:spcAft>
                <a:spcPts val="1737"/>
              </a:spcAft>
              <a:buFont typeface="+mj-lt"/>
              <a:buAutoNum type="arabicPeriod"/>
              <a:defRPr/>
            </a:pPr>
            <a:r>
              <a:rPr lang="en-AU" sz="2300" dirty="0"/>
              <a:t>Elect a captain for your table.</a:t>
            </a:r>
          </a:p>
          <a:p>
            <a:pPr lvl="1" indent="-441107" eaLnBrk="1" hangingPunct="1">
              <a:spcAft>
                <a:spcPts val="1737"/>
              </a:spcAft>
              <a:buFont typeface="+mj-lt"/>
              <a:buAutoNum type="arabicPeriod"/>
              <a:defRPr/>
            </a:pPr>
            <a:r>
              <a:rPr lang="en-AU" sz="2300" dirty="0"/>
              <a:t>You will choose (by draw) a business type.</a:t>
            </a:r>
          </a:p>
          <a:p>
            <a:pPr lvl="1" indent="-441107" eaLnBrk="1" hangingPunct="1">
              <a:spcAft>
                <a:spcPts val="1737"/>
              </a:spcAft>
              <a:buFont typeface="+mj-lt"/>
              <a:buAutoNum type="arabicPeriod"/>
              <a:defRPr/>
            </a:pPr>
            <a:r>
              <a:rPr lang="en-AU" sz="2300" dirty="0"/>
              <a:t>Come up with 3 ways of establishing –</a:t>
            </a:r>
          </a:p>
          <a:p>
            <a:pPr lvl="2" indent="-441107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An Alliance</a:t>
            </a:r>
          </a:p>
          <a:p>
            <a:pPr lvl="2" indent="-441107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A Referral (to and/or from)</a:t>
            </a:r>
          </a:p>
          <a:p>
            <a:pPr lvl="2" indent="-441107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AU" sz="2300" dirty="0"/>
              <a:t>A Guerrilla Opportunity with that business </a:t>
            </a:r>
          </a:p>
          <a:p>
            <a:pPr lvl="1" indent="-441107" eaLnBrk="1" hangingPunct="1">
              <a:spcAft>
                <a:spcPts val="1737"/>
              </a:spcAft>
              <a:buFont typeface="+mj-lt"/>
              <a:buAutoNum type="arabicPeriod"/>
              <a:defRPr/>
            </a:pPr>
            <a:r>
              <a:rPr lang="en-AU" sz="2300" dirty="0"/>
              <a:t>The judges will score your idea and you will be paid accordingly. </a:t>
            </a:r>
          </a:p>
          <a:p>
            <a:pPr lvl="1" indent="-441107" eaLnBrk="1" hangingPunct="1">
              <a:spcAft>
                <a:spcPts val="1737"/>
              </a:spcAft>
              <a:buFont typeface="+mj-lt"/>
              <a:buAutoNum type="arabicPeriod"/>
              <a:defRPr/>
            </a:pPr>
            <a:r>
              <a:rPr lang="en-AU" sz="2300" dirty="0"/>
              <a:t>The team with the most money wins.</a:t>
            </a:r>
          </a:p>
          <a:p>
            <a:pPr>
              <a:spcBef>
                <a:spcPct val="0"/>
              </a:spcBef>
              <a:defRPr/>
            </a:pPr>
            <a:endParaRPr lang="en-AU" altLang="en-US" sz="1700" dirty="0">
              <a:latin typeface="Arial" panose="020B060402020202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41A79322-B562-4CDC-8B99-87D0357F0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259559-6A38-4D29-8774-4188FF4A3FC2}" type="slidenum">
              <a:rPr lang="en-AU" altLang="en-US" smtClean="0"/>
              <a:pPr/>
              <a:t>23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80FA58C-A012-454D-92A2-489B986D73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1AE7FEC-4C06-41D0-BED1-F066DEB99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Carve Out Unique Advantages…</a:t>
            </a:r>
            <a:endParaRPr lang="en-AU" altLang="en-US" b="1"/>
          </a:p>
          <a:p>
            <a:endParaRPr lang="en-AU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DF971DB-2CC9-4E0A-AD02-AC140BBB58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4381EA-0B65-4D68-B648-4DAB1BAD7045}" type="slidenum">
              <a:rPr lang="en-AU" altLang="en-US" smtClean="0"/>
              <a:pPr/>
              <a:t>3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31CA3ED7-1551-4249-BBE9-7F1AF1672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83E257B5-8255-4BA3-93A6-C07B3E649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…And Guerilla Profits</a:t>
            </a:r>
            <a:endParaRPr lang="en-AU" altLang="en-US" b="1"/>
          </a:p>
          <a:p>
            <a:endParaRPr lang="en-AU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58DBC58-EB23-4937-A2EE-647ACCB122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D37A10-06F4-4529-8A4B-179FD056596F}" type="slidenum">
              <a:rPr lang="en-AU" altLang="en-US" smtClean="0"/>
              <a:pPr/>
              <a:t>4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16F72CC-FBAD-48E0-A899-B106CD99B7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A37E7B0-6E2B-4040-9768-C22EE74E3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…And Guerilla Profits</a:t>
            </a:r>
            <a:endParaRPr lang="en-AU" altLang="en-US" b="1"/>
          </a:p>
          <a:p>
            <a:endParaRPr lang="en-AU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D9F74BE9-2CEC-4F61-B924-399EF424A1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D21A73-4CD7-4563-949A-D07EE1236F30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D329B3A-9B30-417C-AE87-D4AA682FA7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334C2D8-791C-4E00-8E20-5A4354C14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/>
              <a:t>…And Guerilla Profits</a:t>
            </a:r>
            <a:endParaRPr lang="en-AU" altLang="en-US" b="1"/>
          </a:p>
          <a:p>
            <a:endParaRPr lang="en-AU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6520522-6A0F-4D11-B879-1DBAC6E28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8BA0CD-C729-4AA8-8D99-F22F49836F2F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213A30A-D917-4372-A6B7-C340570C20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1D929-7986-4356-9023-E6C872FF0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2213" lvl="1" indent="-882213">
              <a:defRPr/>
            </a:pPr>
            <a:r>
              <a:rPr lang="en-US" altLang="en-US" b="1" dirty="0"/>
              <a:t>…</a:t>
            </a:r>
            <a:r>
              <a:rPr lang="en-US" sz="2300" b="1" dirty="0"/>
              <a:t>What can make your business unique?</a:t>
            </a:r>
          </a:p>
          <a:p>
            <a:pPr marL="882213" indent="-882213">
              <a:defRPr/>
            </a:pPr>
            <a:endParaRPr lang="en-AU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Initial contact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Presentation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Meeting needs &amp; desires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Follow up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Problem handling</a:t>
            </a:r>
            <a:endParaRPr lang="en-AU" sz="2300" dirty="0"/>
          </a:p>
          <a:p>
            <a:pPr marL="330830" lvl="1" indent="-330830" eaLnBrk="1" hangingPunct="1">
              <a:spcAft>
                <a:spcPts val="1737"/>
              </a:spcAft>
              <a:buFont typeface="Arial" pitchFamily="34" charset="0"/>
              <a:buChar char="•"/>
              <a:defRPr/>
            </a:pPr>
            <a:r>
              <a:rPr lang="en-US" sz="2300" dirty="0"/>
              <a:t>Intangibles</a:t>
            </a:r>
            <a:endParaRPr lang="en-AU" sz="2300" dirty="0"/>
          </a:p>
          <a:p>
            <a:pPr>
              <a:defRPr/>
            </a:pPr>
            <a:endParaRPr lang="en-AU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81BC508-68BF-4AFF-A61F-9BF53EBAE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E0B50F-8E67-4F96-B009-603A902DEBB0}" type="slidenum">
              <a:rPr lang="en-AU" altLang="en-US" smtClean="0"/>
              <a:pPr/>
              <a:t>7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59830666-9289-4B4D-B69B-B53FC100F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57DADCFF-AC54-4973-9DA2-93674985E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300" b="1"/>
              <a:t>Why You Should Love Your Competition</a:t>
            </a:r>
            <a:endParaRPr lang="en-AU" altLang="en-US" sz="2300" b="1"/>
          </a:p>
          <a:p>
            <a:endParaRPr lang="en-AU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C907B5AD-6755-40AC-9968-5495C58861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9588F5-D7E6-4812-BAFB-26AA37115A30}" type="slidenum">
              <a:rPr lang="en-AU" altLang="en-US" smtClean="0"/>
              <a:pPr/>
              <a:t>8</a:t>
            </a:fld>
            <a:endParaRPr lang="en-A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CA4D594-3247-4EFE-9B03-94EFE79D38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9AA8153B-58C3-46FF-9935-EB016E8C5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300" b="1"/>
              <a:t>How to Grow Your Business Using Someone Else's Money! The Principles of Stealth Marketing</a:t>
            </a:r>
            <a:endParaRPr lang="en-AU" altLang="en-US" sz="2300" b="1"/>
          </a:p>
          <a:p>
            <a:pPr algn="ctr" eaLnBrk="1" hangingPunct="1"/>
            <a:endParaRPr lang="en-AU" altLang="en-US" sz="2300" b="1"/>
          </a:p>
          <a:p>
            <a:r>
              <a:rPr lang="en-AU" altLang="en-US"/>
              <a:t>Principals of stealth marketing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01267C11-8460-4AEA-B563-7E79888881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6798" indent="-2756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2766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873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4980" indent="-2205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F131C4-F840-4725-9A90-55720F4FD97F}" type="slidenum">
              <a:rPr lang="en-AU" altLang="en-US" smtClean="0"/>
              <a:pPr/>
              <a:t>9</a:t>
            </a:fld>
            <a:endParaRPr lang="en-A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D1A0-2BD7-4234-818A-0B63B83E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05EA-2720-4209-B8D0-BD9AFBED3B96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410C-5333-4283-B06D-18611D25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A0735-EB76-44BA-9C6B-8C9887E3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1FCD4-7EE4-4BE7-BEC3-E42C1B1E5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4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D4A3E-ED98-4AE3-85EB-E2CA9D69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0ACB7-5E88-4DC9-9E38-F93CC9B2E7D5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3268-8C82-47A0-8CE6-9640E043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E52E9-1A48-44C2-8256-DFF4399F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3D59B-9C34-47E5-9BEA-061457242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16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D5AF5-A34F-416B-910B-FC748477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64D3E-9BDA-4B8C-9C77-92BB185D3555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80251-0992-46E4-BE53-DD043668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5EE3-4061-419B-A7C1-C4CC881D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FE34B-6E02-4770-A608-F7645150B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47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34E16-57C4-4551-B7A2-C7959F55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13E1-37E7-4A04-BDCF-A9686E57205E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63E5-AE1E-4F06-9F52-6750EB87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1A111-B975-4609-9B80-02DE3D10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2ABB5-C5B9-44B0-BF84-BFD153387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92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A1F53-C70F-4037-9A8B-D80935A5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C4F6-7936-4C10-87F1-A9CE049C7A82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B436C-6A9F-4876-BD8E-E4F1AF83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3C1F-0196-4F11-8148-B8ABB1D9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743F8-2650-4532-BACD-B95CF22BC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7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8B6D9F-6785-441E-B841-181CE79E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C53C5-3DB0-4439-9AE8-89080C9B9A87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41DBD-25E2-48E8-8873-6FF66EE9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60D6DD-44E0-4DCA-8CAE-946C5B60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E3DA2-6A1B-42E9-AAC2-CAFA341F4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27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D92AD0-40E3-4AD7-9F8F-F23F5E66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D23B-450D-434A-863F-43AAADBA3F98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9C7F37-5113-4B29-B036-56A492D8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A1A0DA-07A7-4A1F-AE03-D7FF4943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797DD-EA25-405A-9CCF-809E412B9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0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232236-D770-44DE-9935-01D42745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DC5E-E70D-4158-A419-D1E3FE5027C9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10C26C0-D397-4E74-B70F-7191AC77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7199A-CC89-4127-9508-D541018F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DE476-7FE0-4F69-BE03-00E065DEA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12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8EE063-1777-441C-92B0-3A579DE3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2B5C2-5DD1-41DD-8BDE-6BFD8BCDE238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094B2-D166-44D8-984C-87FC1727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92B430-80E8-41FB-8AFD-6700A4E3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5415C-0894-44F1-B8D3-CD534DCA8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06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F9171D-0812-41BC-8800-DF309F36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C79E8-2F24-447E-8C98-861BEB5CE3CE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3DE0DF-7884-4C19-9366-8D3BFBE3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07AA98-5030-4421-8E83-7F57C6B1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D6537-54A2-45F9-BD88-EFB1C1BDF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58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F2E05C-154C-44BF-B38C-4B267D7B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4B87E-615A-4689-BC03-9E773F2350AF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97D95B-2582-441A-A1C0-BCF862FD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016114-BA91-4686-A793-D4B66FDF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2960-6292-43E0-A17C-46A68FE21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73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6945DA3-70C2-4B03-BCFE-FD1178D7B4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2D4D82C-F6A7-46FA-BB89-AF92DA65EC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8F6D3-1DD9-4AA6-B68E-D885D4919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F22C24-B6D8-4CDE-98AC-73716E7723AB}" type="datetime1">
              <a:rPr lang="en-US"/>
              <a:pPr>
                <a:defRPr/>
              </a:pPr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89646-AD5D-4B44-88A7-DF1C57E36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AU"/>
              <a:t>© COPYRIGHT 2011 Red Monkey Coaching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D39A-35EB-4BFD-8655-C90CD91D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6945F-F319-4A2D-8608-BAAA7CACF6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D808B6-639D-4C28-AA4D-25A666B3E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8"/>
    </mc:Choice>
    <mc:Fallback>
      <p:transition spd="slow" advTm="1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2B776E-23A4-4DB8-9D64-762015940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304800" y="5400675"/>
            <a:ext cx="10020300" cy="9223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PIGGYBACK MARKETING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48B3D4-35D5-4548-B1A8-C43EF9FA0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37"/>
    </mc:Choice>
    <mc:Fallback>
      <p:transition spd="slow" advTm="6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872FCAB-30EE-440E-B5DB-E0FD39647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304800" y="5400675"/>
            <a:ext cx="10020300" cy="9223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CHEEKY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B8BCEF-25B5-48B7-8828-3F6573AD37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64"/>
    </mc:Choice>
    <mc:Fallback>
      <p:transition spd="slow" advTm="5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8A66554D-C522-4BD7-AF50-18A352316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2988"/>
          <a:stretch>
            <a:fillRect/>
          </a:stretch>
        </p:blipFill>
        <p:spPr bwMode="auto">
          <a:xfrm>
            <a:off x="-107950" y="0"/>
            <a:ext cx="92519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92125" y="2879725"/>
            <a:ext cx="10020300" cy="9223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REFERRALS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3583F8-9B62-4F0E-86C2-2A0F3B76F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25"/>
    </mc:Choice>
    <mc:Fallback>
      <p:transition spd="slow" advTm="10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D62EEED-8F91-4C94-8848-33FB4AA6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2988"/>
          <a:stretch>
            <a:fillRect/>
          </a:stretch>
        </p:blipFill>
        <p:spPr bwMode="auto">
          <a:xfrm>
            <a:off x="6350" y="6350"/>
            <a:ext cx="92075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00050" y="1511300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REFERRALS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897E53-69C2-4516-A16B-368E07E1F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"/>
    </mc:Choice>
    <mc:Fallback>
      <p:transition spd="slow" advTm="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E72D62CD-4B22-49D6-BDFA-6D18B56A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0625"/>
          <a:stretch>
            <a:fillRect/>
          </a:stretch>
        </p:blipFill>
        <p:spPr bwMode="auto">
          <a:xfrm>
            <a:off x="-149225" y="0"/>
            <a:ext cx="944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5111750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ANOTHER ANGLE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D59038-BAF7-45AF-BB73-8B3B69723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93"/>
    </mc:Choice>
    <mc:Fallback>
      <p:transition spd="slow" advTm="2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>
            <a:extLst>
              <a:ext uri="{FF2B5EF4-FFF2-40B4-BE49-F238E27FC236}">
                <a16:creationId xmlns:a16="http://schemas.microsoft.com/office/drawing/2014/main" id="{06DB1FCB-E99A-418B-A571-40D23C84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90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304800" y="4751388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WE HAVE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936BF1-3AE0-448F-9446-27186C39F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8"/>
    </mc:Choice>
    <mc:Fallback>
      <p:transition spd="slow" advTm="2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CF0B3C1F-0E4C-4EA7-B697-0EDE69BA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895850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OPPORTUNITIES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13ED9F-37D7-4357-9A0A-60A7CB48E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5"/>
    </mc:Choice>
    <mc:Fallback>
      <p:transition spd="slow" advTm="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126AEFB9-8E46-48E3-B4D6-CCD0E733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304800" y="5183188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44AE7E-AFE3-45D0-885E-8466EF991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0"/>
    </mc:Choice>
    <mc:Fallback>
      <p:transition spd="slow" advTm="28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78DA5EFE-F3A2-42CB-909C-434D8FF2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8264"/>
          <a:stretch>
            <a:fillRect/>
          </a:stretch>
        </p:blipFill>
        <p:spPr bwMode="auto">
          <a:xfrm>
            <a:off x="-1128713" y="-28575"/>
            <a:ext cx="10272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1493838" y="4999038"/>
            <a:ext cx="11002963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INCENTIVES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68E5FD-6FBA-4843-8688-48899E91A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7"/>
    </mc:Choice>
    <mc:Fallback>
      <p:transition spd="slow" advTm="20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>
            <a:extLst>
              <a:ext uri="{FF2B5EF4-FFF2-40B4-BE49-F238E27FC236}">
                <a16:creationId xmlns:a16="http://schemas.microsoft.com/office/drawing/2014/main" id="{7564F5DB-831B-4175-B584-81E55EDD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9837"/>
          <a:stretch>
            <a:fillRect/>
          </a:stretch>
        </p:blipFill>
        <p:spPr bwMode="auto">
          <a:xfrm>
            <a:off x="-171450" y="0"/>
            <a:ext cx="93154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103688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MARKETING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9AEAFF-82A5-4699-8684-71A111B9E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4"/>
    </mc:Choice>
    <mc:Fallback>
      <p:transition spd="slow" advTm="1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B9EEED74-407E-4225-AD5A-5984281AC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C75684-9ED6-47DE-B1E0-65504EE3CD95}"/>
              </a:ext>
            </a:extLst>
          </p:cNvPr>
          <p:cNvSpPr/>
          <p:nvPr/>
        </p:nvSpPr>
        <p:spPr>
          <a:xfrm rot="21383228">
            <a:off x="-333375" y="3036888"/>
            <a:ext cx="10021888" cy="76993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COMPLACENCY</a:t>
            </a:r>
            <a:endParaRPr lang="en-US" sz="54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509700-675D-4550-BFBC-1FBE57034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80"/>
    </mc:Choice>
    <mc:Fallback>
      <p:transition spd="slow" advTm="4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21C54F41-29ED-421D-8D85-E438A598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r="5901"/>
          <a:stretch>
            <a:fillRect/>
          </a:stretch>
        </p:blipFill>
        <p:spPr bwMode="auto">
          <a:xfrm>
            <a:off x="-150813" y="0"/>
            <a:ext cx="9445626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895850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BRAINSTORM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6AE990-2056-42D3-928D-86BEDBCFC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1"/>
    </mc:Choice>
    <mc:Fallback>
      <p:transition spd="slow" advTm="1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>
            <a:extLst>
              <a:ext uri="{FF2B5EF4-FFF2-40B4-BE49-F238E27FC236}">
                <a16:creationId xmlns:a16="http://schemas.microsoft.com/office/drawing/2014/main" id="{A9B66B9B-5298-45CD-8A47-3BCCB34A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9837"/>
          <a:stretch>
            <a:fillRect/>
          </a:stretch>
        </p:blipFill>
        <p:spPr bwMode="auto">
          <a:xfrm>
            <a:off x="0" y="0"/>
            <a:ext cx="932497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233363" y="4895850"/>
            <a:ext cx="10020301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CUSTOMER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E72D82-0CE3-458C-A531-333619E2D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4"/>
    </mc:Choice>
    <mc:Fallback>
      <p:transition spd="slow" advTm="1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ED640FA0-F142-4D49-A52A-613599F5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74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895850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2DE645-6FBC-470A-8BEA-15E106B0C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5"/>
    </mc:Choice>
    <mc:Fallback>
      <p:transition spd="slow" advTm="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:a16="http://schemas.microsoft.com/office/drawing/2014/main" id="{847F0837-9540-4F4E-A2DB-42B66E9F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233363" y="4895850"/>
            <a:ext cx="10020301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969DD9-2582-4EF3-8652-93BD1D8A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36"/>
    </mc:Choice>
    <mc:Fallback>
      <p:transition spd="slow" advTm="42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EBFB331-4467-445E-9DC7-A6473CFD8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238125" y="5111750"/>
            <a:ext cx="10020300" cy="7699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UNIQUE ADVANTAGES</a:t>
            </a:r>
            <a:endParaRPr lang="en-US" sz="54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FDAE42-567B-431A-9BAB-2DA10F2435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10"/>
    </mc:Choice>
    <mc:Fallback>
      <p:transition spd="slow" advTm="7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DCB963E-E6AC-44DF-81C2-91DC12090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620713"/>
            <a:ext cx="420687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166688" y="4570413"/>
            <a:ext cx="10021888" cy="76835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COMPLACENCY</a:t>
            </a:r>
            <a:endParaRPr lang="en-US" sz="54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333751-7CE1-48A2-8392-5EADD2121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3"/>
    </mc:Choice>
    <mc:Fallback>
      <p:transition spd="slow" advTm="2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D25FA-CE86-425B-B59B-DDA022DEB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78925" cy="68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166688" y="4570413"/>
            <a:ext cx="10021888" cy="76835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SMART</a:t>
            </a:r>
            <a:endParaRPr lang="en-US" sz="54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FC3729-61DA-44D0-BB74-DC8E07F22B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3"/>
    </mc:Choice>
    <mc:Fallback>
      <p:transition spd="slow" advTm="1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43ADB983-D381-452D-9817-0089976EE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319588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GUERILLA PROFITS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F9CA6C-47DC-4216-9C3A-E79858D7B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3"/>
    </mc:Choice>
    <mc:Fallback>
      <p:transition spd="slow" advTm="2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007A54FB-2A91-463B-8FF9-F62A0E8B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824413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UNIQUE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933F31-6CD4-4A34-AE98-1538B4125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99"/>
    </mc:Choice>
    <mc:Fallback>
      <p:transition spd="slow" advTm="3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42796345-328A-42BF-8D4B-AD7CA10C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9052"/>
          <a:stretch>
            <a:fillRect/>
          </a:stretch>
        </p:blipFill>
        <p:spPr bwMode="auto">
          <a:xfrm>
            <a:off x="-17463" y="0"/>
            <a:ext cx="916146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438150" y="4895850"/>
            <a:ext cx="100203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COMPETITION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6795D0-DFEB-4243-9D67-F923B985F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47"/>
    </mc:Choice>
    <mc:Fallback>
      <p:transition spd="slow" advTm="3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3A94DC98-02C7-4328-A4CC-ED00F134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FD4D3-8BAE-4C8C-BF1F-F0AFDF96C490}"/>
              </a:ext>
            </a:extLst>
          </p:cNvPr>
          <p:cNvSpPr/>
          <p:nvPr/>
        </p:nvSpPr>
        <p:spPr>
          <a:xfrm rot="21383228">
            <a:off x="-304800" y="5400675"/>
            <a:ext cx="10020300" cy="9223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STEALTH MARKETING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93B392-C104-4875-A438-076BB640D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2"/>
    </mc:Choice>
    <mc:Fallback>
      <p:transition spd="slow" advTm="11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591</Words>
  <Application>Microsoft Office PowerPoint</Application>
  <PresentationFormat>On-screen Show (4:3)</PresentationFormat>
  <Paragraphs>211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Business Insight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Creedon</dc:creator>
  <cp:lastModifiedBy>Mark Creedon</cp:lastModifiedBy>
  <cp:revision>220</cp:revision>
  <cp:lastPrinted>2018-09-17T05:13:33Z</cp:lastPrinted>
  <dcterms:created xsi:type="dcterms:W3CDTF">2010-07-25T23:15:01Z</dcterms:created>
  <dcterms:modified xsi:type="dcterms:W3CDTF">2018-09-17T05:33:28Z</dcterms:modified>
</cp:coreProperties>
</file>